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50" r:id="rId5"/>
    <p:sldMasterId id="2147483719" r:id="rId6"/>
  </p:sldMasterIdLst>
  <p:notesMasterIdLst>
    <p:notesMasterId r:id="rId40"/>
  </p:notesMasterIdLst>
  <p:handoutMasterIdLst>
    <p:handoutMasterId r:id="rId41"/>
  </p:handoutMasterIdLst>
  <p:sldIdLst>
    <p:sldId id="1434" r:id="rId7"/>
    <p:sldId id="1454" r:id="rId8"/>
    <p:sldId id="1445" r:id="rId9"/>
    <p:sldId id="1457" r:id="rId10"/>
    <p:sldId id="1443" r:id="rId11"/>
    <p:sldId id="1467" r:id="rId12"/>
    <p:sldId id="1468" r:id="rId13"/>
    <p:sldId id="630" r:id="rId14"/>
    <p:sldId id="609" r:id="rId15"/>
    <p:sldId id="380" r:id="rId16"/>
    <p:sldId id="628" r:id="rId17"/>
    <p:sldId id="621" r:id="rId18"/>
    <p:sldId id="626" r:id="rId19"/>
    <p:sldId id="442" r:id="rId20"/>
    <p:sldId id="610" r:id="rId21"/>
    <p:sldId id="611" r:id="rId22"/>
    <p:sldId id="432" r:id="rId23"/>
    <p:sldId id="629" r:id="rId24"/>
    <p:sldId id="2147483504" r:id="rId25"/>
    <p:sldId id="1463" r:id="rId26"/>
    <p:sldId id="1470" r:id="rId27"/>
    <p:sldId id="2147483505" r:id="rId28"/>
    <p:sldId id="1473" r:id="rId29"/>
    <p:sldId id="1472" r:id="rId30"/>
    <p:sldId id="1440" r:id="rId31"/>
    <p:sldId id="1397" r:id="rId32"/>
    <p:sldId id="1471" r:id="rId33"/>
    <p:sldId id="1459" r:id="rId34"/>
    <p:sldId id="1462" r:id="rId35"/>
    <p:sldId id="2147483501" r:id="rId36"/>
    <p:sldId id="1439" r:id="rId37"/>
    <p:sldId id="1458" r:id="rId38"/>
    <p:sldId id="1461" r:id="rId39"/>
  </p:sldIdLst>
  <p:sldSz cx="9144000" cy="6858000" type="screen4x3"/>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4533289-D2B5-4C20-9697-FBBA2C1EFA3D}">
          <p14:sldIdLst>
            <p14:sldId id="1434"/>
            <p14:sldId id="1454"/>
            <p14:sldId id="1445"/>
            <p14:sldId id="1457"/>
            <p14:sldId id="1443"/>
            <p14:sldId id="1467"/>
            <p14:sldId id="1468"/>
            <p14:sldId id="630"/>
            <p14:sldId id="609"/>
            <p14:sldId id="380"/>
            <p14:sldId id="628"/>
            <p14:sldId id="621"/>
            <p14:sldId id="626"/>
            <p14:sldId id="442"/>
            <p14:sldId id="610"/>
            <p14:sldId id="611"/>
            <p14:sldId id="432"/>
            <p14:sldId id="629"/>
            <p14:sldId id="2147483504"/>
            <p14:sldId id="1463"/>
            <p14:sldId id="1470"/>
            <p14:sldId id="2147483505"/>
            <p14:sldId id="1473"/>
            <p14:sldId id="1472"/>
            <p14:sldId id="1440"/>
            <p14:sldId id="1397"/>
            <p14:sldId id="1471"/>
            <p14:sldId id="1459"/>
            <p14:sldId id="1462"/>
            <p14:sldId id="2147483501"/>
            <p14:sldId id="1439"/>
            <p14:sldId id="1458"/>
            <p14:sldId id="14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CFC"/>
    <a:srgbClr val="FF0066"/>
    <a:srgbClr val="B3D8D8"/>
    <a:srgbClr val="D9EBEB"/>
    <a:srgbClr val="009999"/>
    <a:srgbClr val="000000"/>
    <a:srgbClr val="4EC1C4"/>
    <a:srgbClr val="3C89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C063B8-3D95-7F13-CBD1-0EB52C84E30C}" v="108" dt="2026-07-06T15:10:48.6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26463E-E6EA-41B8-9D9B-80660E40A71E}" type="doc">
      <dgm:prSet loTypeId="urn:microsoft.com/office/officeart/2017/3/layout/DropPinTimeline" loCatId="process" qsTypeId="urn:microsoft.com/office/officeart/2005/8/quickstyle/simple2" qsCatId="simple" csTypeId="urn:microsoft.com/office/officeart/2005/8/colors/accent2_2" csCatId="accent2" phldr="1"/>
      <dgm:spPr/>
      <dgm:t>
        <a:bodyPr/>
        <a:lstStyle/>
        <a:p>
          <a:endParaRPr lang="en-US"/>
        </a:p>
      </dgm:t>
    </dgm:pt>
    <dgm:pt modelId="{7A138AFE-30A8-4DD6-B889-C4618994D04A}">
      <dgm:prSet phldr="0"/>
      <dgm:spPr/>
      <dgm:t>
        <a:bodyPr/>
        <a:lstStyle/>
        <a:p>
          <a:pPr>
            <a:defRPr b="1"/>
          </a:pPr>
          <a:r>
            <a:rPr lang="en-US" dirty="0">
              <a:latin typeface="Roboto"/>
            </a:rPr>
            <a:t> Summer Term</a:t>
          </a:r>
          <a:endParaRPr lang="en-US" dirty="0"/>
        </a:p>
      </dgm:t>
    </dgm:pt>
    <dgm:pt modelId="{9C34457C-DB89-4D91-A561-2BEF1DD7C28B}" type="parTrans" cxnId="{82D3E25E-8AA4-4486-BCBA-C6CD8A89732E}">
      <dgm:prSet/>
      <dgm:spPr/>
      <dgm:t>
        <a:bodyPr/>
        <a:lstStyle/>
        <a:p>
          <a:endParaRPr lang="en-US"/>
        </a:p>
      </dgm:t>
    </dgm:pt>
    <dgm:pt modelId="{5F8396C6-81F9-40C7-8E61-A653B59C9615}" type="sibTrans" cxnId="{82D3E25E-8AA4-4486-BCBA-C6CD8A89732E}">
      <dgm:prSet/>
      <dgm:spPr/>
      <dgm:t>
        <a:bodyPr/>
        <a:lstStyle/>
        <a:p>
          <a:endParaRPr lang="en-US"/>
        </a:p>
      </dgm:t>
    </dgm:pt>
    <dgm:pt modelId="{A0C994AB-6480-4D94-9C09-BAE88A29EFA9}">
      <dgm:prSet/>
      <dgm:spPr/>
      <dgm:t>
        <a:bodyPr/>
        <a:lstStyle/>
        <a:p>
          <a:r>
            <a:rPr lang="en-US" dirty="0">
              <a:latin typeface="Roboto"/>
            </a:rPr>
            <a:t> Wellington Country</a:t>
          </a:r>
          <a:r>
            <a:rPr lang="en-US" dirty="0"/>
            <a:t> </a:t>
          </a:r>
          <a:r>
            <a:rPr lang="en-US" dirty="0">
              <a:latin typeface="Roboto"/>
            </a:rPr>
            <a:t>Park </a:t>
          </a:r>
          <a:r>
            <a:rPr lang="en-US" dirty="0"/>
            <a:t>linked to </a:t>
          </a:r>
          <a:r>
            <a:rPr lang="en-US" dirty="0">
              <a:latin typeface="Roboto"/>
            </a:rPr>
            <a:t>Jurassic Forest topic</a:t>
          </a:r>
          <a:endParaRPr lang="en-US" dirty="0"/>
        </a:p>
      </dgm:t>
    </dgm:pt>
    <dgm:pt modelId="{37A84642-82F3-405F-B835-65340F900596}" type="parTrans" cxnId="{E7C96ADF-B9E0-4D1D-8FAD-C4F94DE41FDA}">
      <dgm:prSet/>
      <dgm:spPr/>
      <dgm:t>
        <a:bodyPr/>
        <a:lstStyle/>
        <a:p>
          <a:endParaRPr lang="en-US"/>
        </a:p>
      </dgm:t>
    </dgm:pt>
    <dgm:pt modelId="{FAC0B79B-1E33-4879-A9A6-5DCDF7DAE44E}" type="sibTrans" cxnId="{E7C96ADF-B9E0-4D1D-8FAD-C4F94DE41FDA}">
      <dgm:prSet/>
      <dgm:spPr/>
      <dgm:t>
        <a:bodyPr/>
        <a:lstStyle/>
        <a:p>
          <a:endParaRPr lang="en-US"/>
        </a:p>
      </dgm:t>
    </dgm:pt>
    <dgm:pt modelId="{B51E6D86-7001-4D5F-B306-F44E8E50F764}">
      <dgm:prSet/>
      <dgm:spPr/>
      <dgm:t>
        <a:bodyPr/>
        <a:lstStyle/>
        <a:p>
          <a:r>
            <a:rPr lang="en-US" dirty="0"/>
            <a:t>Christmas Performance</a:t>
          </a:r>
        </a:p>
      </dgm:t>
    </dgm:pt>
    <dgm:pt modelId="{56BAD127-AD5E-4258-9E67-2ADAEC487C45}" type="parTrans" cxnId="{E050DD01-5CF5-4B0F-BFD2-A4B9073D0BE9}">
      <dgm:prSet/>
      <dgm:spPr/>
      <dgm:t>
        <a:bodyPr/>
        <a:lstStyle/>
        <a:p>
          <a:endParaRPr lang="en-GB"/>
        </a:p>
      </dgm:t>
    </dgm:pt>
    <dgm:pt modelId="{9AA210B9-0ED1-4484-A429-1F5507CA923D}" type="sibTrans" cxnId="{E050DD01-5CF5-4B0F-BFD2-A4B9073D0BE9}">
      <dgm:prSet/>
      <dgm:spPr/>
      <dgm:t>
        <a:bodyPr/>
        <a:lstStyle/>
        <a:p>
          <a:endParaRPr lang="en-GB"/>
        </a:p>
      </dgm:t>
    </dgm:pt>
    <dgm:pt modelId="{ECA220EB-F92A-433D-B6C7-33C42F49E3AA}">
      <dgm:prSet phldr="0"/>
      <dgm:spPr/>
      <dgm:t>
        <a:bodyPr/>
        <a:lstStyle/>
        <a:p>
          <a:pPr>
            <a:defRPr b="1"/>
          </a:pPr>
          <a:r>
            <a:rPr lang="en-US" dirty="0">
              <a:latin typeface="Roboto"/>
            </a:rPr>
            <a:t> Spring </a:t>
          </a:r>
          <a:r>
            <a:rPr lang="en-US" b="1" dirty="0">
              <a:latin typeface="Roboto"/>
            </a:rPr>
            <a:t>Term</a:t>
          </a:r>
        </a:p>
      </dgm:t>
    </dgm:pt>
    <dgm:pt modelId="{A7379607-7FF9-4F92-8CD9-4F384BA75A72}" type="parTrans" cxnId="{3D6217FA-6543-4E0E-AB4F-057297B20D89}">
      <dgm:prSet/>
      <dgm:spPr/>
      <dgm:t>
        <a:bodyPr/>
        <a:lstStyle/>
        <a:p>
          <a:endParaRPr lang="en-GB"/>
        </a:p>
      </dgm:t>
    </dgm:pt>
    <dgm:pt modelId="{EBC2601E-9B45-4B3A-9786-D3B21E474688}" type="sibTrans" cxnId="{3D6217FA-6543-4E0E-AB4F-057297B20D89}">
      <dgm:prSet/>
      <dgm:spPr/>
      <dgm:t>
        <a:bodyPr/>
        <a:lstStyle/>
        <a:p>
          <a:endParaRPr lang="en-GB"/>
        </a:p>
      </dgm:t>
    </dgm:pt>
    <dgm:pt modelId="{3F5CB0AC-35F0-467B-9F8B-F4F33397CE1D}">
      <dgm:prSet phldr="0"/>
      <dgm:spPr/>
      <dgm:t>
        <a:bodyPr/>
        <a:lstStyle/>
        <a:p>
          <a:r>
            <a:rPr lang="en-US" b="0" dirty="0">
              <a:latin typeface="Roboto"/>
            </a:rPr>
            <a:t>Great Fire of London Lego workshop (NMR)</a:t>
          </a:r>
          <a:endParaRPr lang="en-US" b="0" dirty="0"/>
        </a:p>
      </dgm:t>
    </dgm:pt>
    <dgm:pt modelId="{DA210FDC-8045-413A-AD0E-316BBE6B8181}" type="parTrans" cxnId="{8C3B8D79-DFED-4775-96A0-C0D0F21C9F64}">
      <dgm:prSet/>
      <dgm:spPr/>
      <dgm:t>
        <a:bodyPr/>
        <a:lstStyle/>
        <a:p>
          <a:endParaRPr lang="en-GB"/>
        </a:p>
      </dgm:t>
    </dgm:pt>
    <dgm:pt modelId="{DDFCC658-252B-4875-8450-A9CAD07FF6B1}" type="sibTrans" cxnId="{8C3B8D79-DFED-4775-96A0-C0D0F21C9F64}">
      <dgm:prSet/>
      <dgm:spPr/>
      <dgm:t>
        <a:bodyPr/>
        <a:lstStyle/>
        <a:p>
          <a:endParaRPr lang="en-GB"/>
        </a:p>
      </dgm:t>
    </dgm:pt>
    <dgm:pt modelId="{83E6A329-BDC1-4ED4-9723-D5AC67AD1B3A}">
      <dgm:prSet phldr="0"/>
      <dgm:spPr/>
      <dgm:t>
        <a:bodyPr/>
        <a:lstStyle/>
        <a:p>
          <a:pPr>
            <a:defRPr b="1"/>
          </a:pPr>
          <a:r>
            <a:rPr lang="en-US" dirty="0">
              <a:latin typeface="Roboto"/>
            </a:rPr>
            <a:t> Autumn Term</a:t>
          </a:r>
        </a:p>
      </dgm:t>
    </dgm:pt>
    <dgm:pt modelId="{8D82C776-704A-4EB5-B233-CBBB71362A01}" type="parTrans" cxnId="{A0EDFF96-2BF8-4F99-BFEF-4C0125D1C05F}">
      <dgm:prSet/>
      <dgm:spPr/>
      <dgm:t>
        <a:bodyPr/>
        <a:lstStyle/>
        <a:p>
          <a:endParaRPr lang="en-GB"/>
        </a:p>
      </dgm:t>
    </dgm:pt>
    <dgm:pt modelId="{A84B998A-A975-4403-812C-ABA4C8B49498}" type="sibTrans" cxnId="{A0EDFF96-2BF8-4F99-BFEF-4C0125D1C05F}">
      <dgm:prSet/>
      <dgm:spPr/>
      <dgm:t>
        <a:bodyPr/>
        <a:lstStyle/>
        <a:p>
          <a:endParaRPr lang="en-GB"/>
        </a:p>
      </dgm:t>
    </dgm:pt>
    <dgm:pt modelId="{18BA9F8C-9A33-43F1-879A-F46548E80CD0}" type="pres">
      <dgm:prSet presAssocID="{3526463E-E6EA-41B8-9D9B-80660E40A71E}" presName="root" presStyleCnt="0">
        <dgm:presLayoutVars>
          <dgm:chMax/>
          <dgm:chPref/>
          <dgm:animLvl val="lvl"/>
        </dgm:presLayoutVars>
      </dgm:prSet>
      <dgm:spPr/>
    </dgm:pt>
    <dgm:pt modelId="{2CCBE688-ABE5-492D-A96C-5BE259739C7A}" type="pres">
      <dgm:prSet presAssocID="{3526463E-E6EA-41B8-9D9B-80660E40A71E}" presName="divider" presStyleLbl="fgAcc1" presStyleIdx="0" presStyleCnt="4"/>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gm:spPr>
    </dgm:pt>
    <dgm:pt modelId="{06D8BDEB-BC5A-4D88-B254-546CB5F8560A}" type="pres">
      <dgm:prSet presAssocID="{3526463E-E6EA-41B8-9D9B-80660E40A71E}" presName="nodes" presStyleCnt="0">
        <dgm:presLayoutVars>
          <dgm:chMax/>
          <dgm:chPref/>
          <dgm:animLvl val="lvl"/>
        </dgm:presLayoutVars>
      </dgm:prSet>
      <dgm:spPr/>
    </dgm:pt>
    <dgm:pt modelId="{70F96AF1-C420-4274-B101-9C75EB52A23B}" type="pres">
      <dgm:prSet presAssocID="{83E6A329-BDC1-4ED4-9723-D5AC67AD1B3A}" presName="composite" presStyleCnt="0"/>
      <dgm:spPr/>
    </dgm:pt>
    <dgm:pt modelId="{F7A92D56-2F48-4A41-91EF-12FE676BDA0B}" type="pres">
      <dgm:prSet presAssocID="{83E6A329-BDC1-4ED4-9723-D5AC67AD1B3A}" presName="ConnectorPoint" presStyleLbl="lnNode1" presStyleIdx="0" presStyleCnt="3"/>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20B5F2E-63F8-447B-AB0E-4064B5685BD6}" type="pres">
      <dgm:prSet presAssocID="{83E6A329-BDC1-4ED4-9723-D5AC67AD1B3A}" presName="DropPinPlaceHolder" presStyleCnt="0"/>
      <dgm:spPr/>
    </dgm:pt>
    <dgm:pt modelId="{3B4A969B-84CE-4531-BC4C-D91E1B7E6A52}" type="pres">
      <dgm:prSet presAssocID="{83E6A329-BDC1-4ED4-9723-D5AC67AD1B3A}" presName="DropPin" presStyleLbl="alignNode1" presStyleIdx="0" presStyleCnt="3"/>
      <dgm:spPr/>
    </dgm:pt>
    <dgm:pt modelId="{D3E280A2-D584-4F68-B715-729B635072C4}" type="pres">
      <dgm:prSet presAssocID="{83E6A329-BDC1-4ED4-9723-D5AC67AD1B3A}" presName="Ellipse"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68B5F345-4AC1-4C52-9129-798F7F4BE86F}" type="pres">
      <dgm:prSet presAssocID="{83E6A329-BDC1-4ED4-9723-D5AC67AD1B3A}" presName="L2TextContainer" presStyleLbl="revTx" presStyleIdx="0" presStyleCnt="6">
        <dgm:presLayoutVars>
          <dgm:bulletEnabled val="1"/>
        </dgm:presLayoutVars>
      </dgm:prSet>
      <dgm:spPr/>
    </dgm:pt>
    <dgm:pt modelId="{AFDFF154-712D-46BD-B8ED-76D68ECA4D6D}" type="pres">
      <dgm:prSet presAssocID="{83E6A329-BDC1-4ED4-9723-D5AC67AD1B3A}" presName="L1TextContainer" presStyleLbl="revTx" presStyleIdx="1" presStyleCnt="6">
        <dgm:presLayoutVars>
          <dgm:chMax val="1"/>
          <dgm:chPref val="1"/>
          <dgm:bulletEnabled val="1"/>
        </dgm:presLayoutVars>
      </dgm:prSet>
      <dgm:spPr/>
    </dgm:pt>
    <dgm:pt modelId="{626BFA39-B4D9-4D96-9D46-B21B4C8C5A24}" type="pres">
      <dgm:prSet presAssocID="{83E6A329-BDC1-4ED4-9723-D5AC67AD1B3A}" presName="ConnectLine" presStyleLbl="sibTrans1D1" presStyleIdx="0" presStyleCnt="3"/>
      <dgm:spPr>
        <a:noFill/>
        <a:ln w="12700" cap="flat" cmpd="sng" algn="ctr">
          <a:solidFill>
            <a:schemeClr val="accent2">
              <a:hueOff val="0"/>
              <a:satOff val="0"/>
              <a:lumOff val="0"/>
              <a:alphaOff val="0"/>
            </a:schemeClr>
          </a:solidFill>
          <a:prstDash val="dash"/>
          <a:miter lim="800000"/>
        </a:ln>
        <a:effectLst/>
      </dgm:spPr>
    </dgm:pt>
    <dgm:pt modelId="{D33B7344-18A3-4030-87B6-EBD69FDCAB81}" type="pres">
      <dgm:prSet presAssocID="{83E6A329-BDC1-4ED4-9723-D5AC67AD1B3A}" presName="EmptyPlaceHolder" presStyleCnt="0"/>
      <dgm:spPr/>
    </dgm:pt>
    <dgm:pt modelId="{FBD796D6-07E5-42CE-BB6F-B2459539CEAF}" type="pres">
      <dgm:prSet presAssocID="{A84B998A-A975-4403-812C-ABA4C8B49498}" presName="spaceBetweenRectangles" presStyleCnt="0"/>
      <dgm:spPr/>
    </dgm:pt>
    <dgm:pt modelId="{E326B4FD-D416-423E-9743-AEBD35BE55F5}" type="pres">
      <dgm:prSet presAssocID="{ECA220EB-F92A-433D-B6C7-33C42F49E3AA}" presName="composite" presStyleCnt="0"/>
      <dgm:spPr/>
    </dgm:pt>
    <dgm:pt modelId="{97EEFAB8-3063-49FF-AB8C-96EE3B3D21A4}" type="pres">
      <dgm:prSet presAssocID="{ECA220EB-F92A-433D-B6C7-33C42F49E3AA}" presName="ConnectorPoint" presStyleLbl="lnNode1" presStyleIdx="1" presStyleCnt="3"/>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9D9E9D4-6AF1-4A7C-BCED-B2636EACC76F}" type="pres">
      <dgm:prSet presAssocID="{ECA220EB-F92A-433D-B6C7-33C42F49E3AA}" presName="DropPinPlaceHolder" presStyleCnt="0"/>
      <dgm:spPr/>
    </dgm:pt>
    <dgm:pt modelId="{34F07CDC-D6CB-4312-A111-2C0077253269}" type="pres">
      <dgm:prSet presAssocID="{ECA220EB-F92A-433D-B6C7-33C42F49E3AA}" presName="DropPin" presStyleLbl="alignNode1" presStyleIdx="1" presStyleCnt="3"/>
      <dgm:spPr/>
    </dgm:pt>
    <dgm:pt modelId="{BDE6E505-75F0-4FEF-9081-A0240A1F77C7}" type="pres">
      <dgm:prSet presAssocID="{ECA220EB-F92A-433D-B6C7-33C42F49E3AA}" presName="Ellipse"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4A994AED-5769-42BA-89C3-0C4DF57324F0}" type="pres">
      <dgm:prSet presAssocID="{ECA220EB-F92A-433D-B6C7-33C42F49E3AA}" presName="L2TextContainer" presStyleLbl="revTx" presStyleIdx="2" presStyleCnt="6">
        <dgm:presLayoutVars>
          <dgm:bulletEnabled val="1"/>
        </dgm:presLayoutVars>
      </dgm:prSet>
      <dgm:spPr/>
    </dgm:pt>
    <dgm:pt modelId="{D730805F-FADE-4F86-98BD-E02FC474C767}" type="pres">
      <dgm:prSet presAssocID="{ECA220EB-F92A-433D-B6C7-33C42F49E3AA}" presName="L1TextContainer" presStyleLbl="revTx" presStyleIdx="3" presStyleCnt="6">
        <dgm:presLayoutVars>
          <dgm:chMax val="1"/>
          <dgm:chPref val="1"/>
          <dgm:bulletEnabled val="1"/>
        </dgm:presLayoutVars>
      </dgm:prSet>
      <dgm:spPr/>
    </dgm:pt>
    <dgm:pt modelId="{DC27173D-FBAB-442B-9D0E-447EC8888BD3}" type="pres">
      <dgm:prSet presAssocID="{ECA220EB-F92A-433D-B6C7-33C42F49E3AA}" presName="ConnectLine" presStyleLbl="sibTrans1D1" presStyleIdx="1" presStyleCnt="3"/>
      <dgm:spPr>
        <a:noFill/>
        <a:ln w="12700" cap="flat" cmpd="sng" algn="ctr">
          <a:solidFill>
            <a:schemeClr val="accent2">
              <a:hueOff val="0"/>
              <a:satOff val="0"/>
              <a:lumOff val="0"/>
              <a:alphaOff val="0"/>
            </a:schemeClr>
          </a:solidFill>
          <a:prstDash val="dash"/>
          <a:miter lim="800000"/>
        </a:ln>
        <a:effectLst/>
      </dgm:spPr>
    </dgm:pt>
    <dgm:pt modelId="{4738BB72-28EB-4907-A978-71CB787B0B21}" type="pres">
      <dgm:prSet presAssocID="{ECA220EB-F92A-433D-B6C7-33C42F49E3AA}" presName="EmptyPlaceHolder" presStyleCnt="0"/>
      <dgm:spPr/>
    </dgm:pt>
    <dgm:pt modelId="{7FB75977-1E3F-4E7F-95AB-69C2F0310BA7}" type="pres">
      <dgm:prSet presAssocID="{EBC2601E-9B45-4B3A-9786-D3B21E474688}" presName="spaceBetweenRectangles" presStyleCnt="0"/>
      <dgm:spPr/>
    </dgm:pt>
    <dgm:pt modelId="{C3CBBF42-5DB1-4619-8851-CB8744A91582}" type="pres">
      <dgm:prSet presAssocID="{7A138AFE-30A8-4DD6-B889-C4618994D04A}" presName="composite" presStyleCnt="0"/>
      <dgm:spPr/>
    </dgm:pt>
    <dgm:pt modelId="{8338F447-B4E5-4374-B96E-CDBF80EB40A9}" type="pres">
      <dgm:prSet presAssocID="{7A138AFE-30A8-4DD6-B889-C4618994D04A}" presName="ConnectorPoint" presStyleLbl="lnNode1" presStyleIdx="2" presStyleCnt="3"/>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A3BC6D6A-5D25-46CE-858B-741053E19660}" type="pres">
      <dgm:prSet presAssocID="{7A138AFE-30A8-4DD6-B889-C4618994D04A}" presName="DropPinPlaceHolder" presStyleCnt="0"/>
      <dgm:spPr/>
    </dgm:pt>
    <dgm:pt modelId="{64AA0613-13C4-42BA-9A5C-06AA5D76284C}" type="pres">
      <dgm:prSet presAssocID="{7A138AFE-30A8-4DD6-B889-C4618994D04A}" presName="DropPin" presStyleLbl="alignNode1" presStyleIdx="2" presStyleCnt="3"/>
      <dgm:spPr/>
    </dgm:pt>
    <dgm:pt modelId="{BDF9C0A0-442B-42CB-AA0C-0DE7507C5163}" type="pres">
      <dgm:prSet presAssocID="{7A138AFE-30A8-4DD6-B889-C4618994D04A}" presName="Ellipse" presStyleLbl="fgAcc1" presStyleIdx="3" presStyleCnt="4"/>
      <dgm:spPr>
        <a:solidFill>
          <a:schemeClr val="lt1">
            <a:alpha val="90000"/>
            <a:hueOff val="0"/>
            <a:satOff val="0"/>
            <a:lumOff val="0"/>
            <a:alphaOff val="0"/>
          </a:schemeClr>
        </a:solidFill>
        <a:ln w="15875" cap="flat" cmpd="sng" algn="ctr">
          <a:noFill/>
          <a:prstDash val="solid"/>
        </a:ln>
        <a:effectLst/>
      </dgm:spPr>
    </dgm:pt>
    <dgm:pt modelId="{88127295-6857-4513-884D-8DC2DFB5D8C0}" type="pres">
      <dgm:prSet presAssocID="{7A138AFE-30A8-4DD6-B889-C4618994D04A}" presName="L2TextContainer" presStyleLbl="revTx" presStyleIdx="4" presStyleCnt="6">
        <dgm:presLayoutVars>
          <dgm:bulletEnabled val="1"/>
        </dgm:presLayoutVars>
      </dgm:prSet>
      <dgm:spPr/>
    </dgm:pt>
    <dgm:pt modelId="{24C25B73-41B2-4061-ACE1-0A5638049035}" type="pres">
      <dgm:prSet presAssocID="{7A138AFE-30A8-4DD6-B889-C4618994D04A}" presName="L1TextContainer" presStyleLbl="revTx" presStyleIdx="5" presStyleCnt="6">
        <dgm:presLayoutVars>
          <dgm:chMax val="1"/>
          <dgm:chPref val="1"/>
          <dgm:bulletEnabled val="1"/>
        </dgm:presLayoutVars>
      </dgm:prSet>
      <dgm:spPr/>
    </dgm:pt>
    <dgm:pt modelId="{0557CEF6-0175-4981-96B2-5360D512DA3E}" type="pres">
      <dgm:prSet presAssocID="{7A138AFE-30A8-4DD6-B889-C4618994D04A}" presName="ConnectLine" presStyleLbl="sibTrans1D1" presStyleIdx="2" presStyleCnt="3"/>
      <dgm:spPr>
        <a:noFill/>
        <a:ln w="12700" cap="flat" cmpd="sng" algn="ctr">
          <a:solidFill>
            <a:schemeClr val="accent2">
              <a:hueOff val="0"/>
              <a:satOff val="0"/>
              <a:lumOff val="0"/>
              <a:alphaOff val="0"/>
            </a:schemeClr>
          </a:solidFill>
          <a:prstDash val="dash"/>
        </a:ln>
        <a:effectLst/>
      </dgm:spPr>
    </dgm:pt>
    <dgm:pt modelId="{72266DBC-1A7E-4127-AFBB-B44CC8E8E747}" type="pres">
      <dgm:prSet presAssocID="{7A138AFE-30A8-4DD6-B889-C4618994D04A}" presName="EmptyPlaceHolder" presStyleCnt="0"/>
      <dgm:spPr/>
    </dgm:pt>
  </dgm:ptLst>
  <dgm:cxnLst>
    <dgm:cxn modelId="{E050DD01-5CF5-4B0F-BFD2-A4B9073D0BE9}" srcId="{83E6A329-BDC1-4ED4-9723-D5AC67AD1B3A}" destId="{B51E6D86-7001-4D5F-B306-F44E8E50F764}" srcOrd="0" destOrd="0" parTransId="{56BAD127-AD5E-4258-9E67-2ADAEC487C45}" sibTransId="{9AA210B9-0ED1-4484-A429-1F5507CA923D}"/>
    <dgm:cxn modelId="{4BE7AB09-3DAF-4551-B060-301233BD8EE3}" type="presOf" srcId="{83E6A329-BDC1-4ED4-9723-D5AC67AD1B3A}" destId="{AFDFF154-712D-46BD-B8ED-76D68ECA4D6D}" srcOrd="0" destOrd="0" presId="urn:microsoft.com/office/officeart/2017/3/layout/DropPinTimeline"/>
    <dgm:cxn modelId="{B323A30C-A6CF-428A-BDC4-3C74EDAD59D9}" type="presOf" srcId="{A0C994AB-6480-4D94-9C09-BAE88A29EFA9}" destId="{88127295-6857-4513-884D-8DC2DFB5D8C0}" srcOrd="0" destOrd="0" presId="urn:microsoft.com/office/officeart/2017/3/layout/DropPinTimeline"/>
    <dgm:cxn modelId="{82D3E25E-8AA4-4486-BCBA-C6CD8A89732E}" srcId="{3526463E-E6EA-41B8-9D9B-80660E40A71E}" destId="{7A138AFE-30A8-4DD6-B889-C4618994D04A}" srcOrd="2" destOrd="0" parTransId="{9C34457C-DB89-4D91-A561-2BEF1DD7C28B}" sibTransId="{5F8396C6-81F9-40C7-8E61-A653B59C9615}"/>
    <dgm:cxn modelId="{3A547262-AAB9-41FF-9D9E-D786FBB14BB8}" type="presOf" srcId="{ECA220EB-F92A-433D-B6C7-33C42F49E3AA}" destId="{D730805F-FADE-4F86-98BD-E02FC474C767}" srcOrd="0" destOrd="0" presId="urn:microsoft.com/office/officeart/2017/3/layout/DropPinTimeline"/>
    <dgm:cxn modelId="{431F5965-8377-4C73-8D93-6A0F6AF9C334}" type="presOf" srcId="{B51E6D86-7001-4D5F-B306-F44E8E50F764}" destId="{68B5F345-4AC1-4C52-9129-798F7F4BE86F}" srcOrd="0" destOrd="0" presId="urn:microsoft.com/office/officeart/2017/3/layout/DropPinTimeline"/>
    <dgm:cxn modelId="{6276AC6C-F4F1-4131-98B3-FA98380D555D}" type="presOf" srcId="{3F5CB0AC-35F0-467B-9F8B-F4F33397CE1D}" destId="{4A994AED-5769-42BA-89C3-0C4DF57324F0}" srcOrd="0" destOrd="0" presId="urn:microsoft.com/office/officeart/2017/3/layout/DropPinTimeline"/>
    <dgm:cxn modelId="{8C3B8D79-DFED-4775-96A0-C0D0F21C9F64}" srcId="{ECA220EB-F92A-433D-B6C7-33C42F49E3AA}" destId="{3F5CB0AC-35F0-467B-9F8B-F4F33397CE1D}" srcOrd="0" destOrd="0" parTransId="{DA210FDC-8045-413A-AD0E-316BBE6B8181}" sibTransId="{DDFCC658-252B-4875-8450-A9CAD07FF6B1}"/>
    <dgm:cxn modelId="{A0EDFF96-2BF8-4F99-BFEF-4C0125D1C05F}" srcId="{3526463E-E6EA-41B8-9D9B-80660E40A71E}" destId="{83E6A329-BDC1-4ED4-9723-D5AC67AD1B3A}" srcOrd="0" destOrd="0" parTransId="{8D82C776-704A-4EB5-B233-CBBB71362A01}" sibTransId="{A84B998A-A975-4403-812C-ABA4C8B49498}"/>
    <dgm:cxn modelId="{06F208C5-7B6F-454A-9880-C689E7174798}" type="presOf" srcId="{3526463E-E6EA-41B8-9D9B-80660E40A71E}" destId="{18BA9F8C-9A33-43F1-879A-F46548E80CD0}" srcOrd="0" destOrd="0" presId="urn:microsoft.com/office/officeart/2017/3/layout/DropPinTimeline"/>
    <dgm:cxn modelId="{94ADB4C8-4E70-4AC8-A314-673BED505ECB}" type="presOf" srcId="{7A138AFE-30A8-4DD6-B889-C4618994D04A}" destId="{24C25B73-41B2-4061-ACE1-0A5638049035}" srcOrd="0" destOrd="0" presId="urn:microsoft.com/office/officeart/2017/3/layout/DropPinTimeline"/>
    <dgm:cxn modelId="{E7C96ADF-B9E0-4D1D-8FAD-C4F94DE41FDA}" srcId="{7A138AFE-30A8-4DD6-B889-C4618994D04A}" destId="{A0C994AB-6480-4D94-9C09-BAE88A29EFA9}" srcOrd="0" destOrd="0" parTransId="{37A84642-82F3-405F-B835-65340F900596}" sibTransId="{FAC0B79B-1E33-4879-A9A6-5DCDF7DAE44E}"/>
    <dgm:cxn modelId="{3D6217FA-6543-4E0E-AB4F-057297B20D89}" srcId="{3526463E-E6EA-41B8-9D9B-80660E40A71E}" destId="{ECA220EB-F92A-433D-B6C7-33C42F49E3AA}" srcOrd="1" destOrd="0" parTransId="{A7379607-7FF9-4F92-8CD9-4F384BA75A72}" sibTransId="{EBC2601E-9B45-4B3A-9786-D3B21E474688}"/>
    <dgm:cxn modelId="{0EABC056-FB5D-4333-9808-D0B3F995E337}" type="presParOf" srcId="{18BA9F8C-9A33-43F1-879A-F46548E80CD0}" destId="{2CCBE688-ABE5-492D-A96C-5BE259739C7A}" srcOrd="0" destOrd="0" presId="urn:microsoft.com/office/officeart/2017/3/layout/DropPinTimeline"/>
    <dgm:cxn modelId="{F1D94C71-69CD-41D1-932F-C321CDA816DA}" type="presParOf" srcId="{18BA9F8C-9A33-43F1-879A-F46548E80CD0}" destId="{06D8BDEB-BC5A-4D88-B254-546CB5F8560A}" srcOrd="1" destOrd="0" presId="urn:microsoft.com/office/officeart/2017/3/layout/DropPinTimeline"/>
    <dgm:cxn modelId="{85735435-0ED7-4DCF-B57F-FD9031A15EFE}" type="presParOf" srcId="{06D8BDEB-BC5A-4D88-B254-546CB5F8560A}" destId="{70F96AF1-C420-4274-B101-9C75EB52A23B}" srcOrd="0" destOrd="0" presId="urn:microsoft.com/office/officeart/2017/3/layout/DropPinTimeline"/>
    <dgm:cxn modelId="{D991E952-3015-4867-B2BE-B2200B694EA8}" type="presParOf" srcId="{70F96AF1-C420-4274-B101-9C75EB52A23B}" destId="{F7A92D56-2F48-4A41-91EF-12FE676BDA0B}" srcOrd="0" destOrd="0" presId="urn:microsoft.com/office/officeart/2017/3/layout/DropPinTimeline"/>
    <dgm:cxn modelId="{2FA35DD7-ACD5-4EB4-AAD4-FCE266138A22}" type="presParOf" srcId="{70F96AF1-C420-4274-B101-9C75EB52A23B}" destId="{F20B5F2E-63F8-447B-AB0E-4064B5685BD6}" srcOrd="1" destOrd="0" presId="urn:microsoft.com/office/officeart/2017/3/layout/DropPinTimeline"/>
    <dgm:cxn modelId="{52C40BFF-F4D5-4790-8D60-D416D1287CB1}" type="presParOf" srcId="{F20B5F2E-63F8-447B-AB0E-4064B5685BD6}" destId="{3B4A969B-84CE-4531-BC4C-D91E1B7E6A52}" srcOrd="0" destOrd="0" presId="urn:microsoft.com/office/officeart/2017/3/layout/DropPinTimeline"/>
    <dgm:cxn modelId="{D05D9123-57FB-45CE-A67A-C090A9BC112A}" type="presParOf" srcId="{F20B5F2E-63F8-447B-AB0E-4064B5685BD6}" destId="{D3E280A2-D584-4F68-B715-729B635072C4}" srcOrd="1" destOrd="0" presId="urn:microsoft.com/office/officeart/2017/3/layout/DropPinTimeline"/>
    <dgm:cxn modelId="{D200C12C-ADCC-48CD-AD12-9BF1C1F970E2}" type="presParOf" srcId="{70F96AF1-C420-4274-B101-9C75EB52A23B}" destId="{68B5F345-4AC1-4C52-9129-798F7F4BE86F}" srcOrd="2" destOrd="0" presId="urn:microsoft.com/office/officeart/2017/3/layout/DropPinTimeline"/>
    <dgm:cxn modelId="{67E03722-EEEB-4E27-9961-6FB84141666A}" type="presParOf" srcId="{70F96AF1-C420-4274-B101-9C75EB52A23B}" destId="{AFDFF154-712D-46BD-B8ED-76D68ECA4D6D}" srcOrd="3" destOrd="0" presId="urn:microsoft.com/office/officeart/2017/3/layout/DropPinTimeline"/>
    <dgm:cxn modelId="{0938EB70-D6B9-42AA-BEE1-91682933F4A7}" type="presParOf" srcId="{70F96AF1-C420-4274-B101-9C75EB52A23B}" destId="{626BFA39-B4D9-4D96-9D46-B21B4C8C5A24}" srcOrd="4" destOrd="0" presId="urn:microsoft.com/office/officeart/2017/3/layout/DropPinTimeline"/>
    <dgm:cxn modelId="{F04885B0-1DC9-4EF4-BD6D-303F960C0CE3}" type="presParOf" srcId="{70F96AF1-C420-4274-B101-9C75EB52A23B}" destId="{D33B7344-18A3-4030-87B6-EBD69FDCAB81}" srcOrd="5" destOrd="0" presId="urn:microsoft.com/office/officeart/2017/3/layout/DropPinTimeline"/>
    <dgm:cxn modelId="{0272FD5D-909C-4C36-810E-01E74A3F32D0}" type="presParOf" srcId="{06D8BDEB-BC5A-4D88-B254-546CB5F8560A}" destId="{FBD796D6-07E5-42CE-BB6F-B2459539CEAF}" srcOrd="1" destOrd="0" presId="urn:microsoft.com/office/officeart/2017/3/layout/DropPinTimeline"/>
    <dgm:cxn modelId="{14577529-4848-4782-8961-4A0B8E63AB2B}" type="presParOf" srcId="{06D8BDEB-BC5A-4D88-B254-546CB5F8560A}" destId="{E326B4FD-D416-423E-9743-AEBD35BE55F5}" srcOrd="2" destOrd="0" presId="urn:microsoft.com/office/officeart/2017/3/layout/DropPinTimeline"/>
    <dgm:cxn modelId="{822E906C-3C2A-4D1E-9689-D672FF417E06}" type="presParOf" srcId="{E326B4FD-D416-423E-9743-AEBD35BE55F5}" destId="{97EEFAB8-3063-49FF-AB8C-96EE3B3D21A4}" srcOrd="0" destOrd="0" presId="urn:microsoft.com/office/officeart/2017/3/layout/DropPinTimeline"/>
    <dgm:cxn modelId="{803F728F-3721-4E8E-B9F0-783D4322BF77}" type="presParOf" srcId="{E326B4FD-D416-423E-9743-AEBD35BE55F5}" destId="{B9D9E9D4-6AF1-4A7C-BCED-B2636EACC76F}" srcOrd="1" destOrd="0" presId="urn:microsoft.com/office/officeart/2017/3/layout/DropPinTimeline"/>
    <dgm:cxn modelId="{2E337D32-34DA-4AB6-AEEC-B6A1AE2AA20B}" type="presParOf" srcId="{B9D9E9D4-6AF1-4A7C-BCED-B2636EACC76F}" destId="{34F07CDC-D6CB-4312-A111-2C0077253269}" srcOrd="0" destOrd="0" presId="urn:microsoft.com/office/officeart/2017/3/layout/DropPinTimeline"/>
    <dgm:cxn modelId="{CEFD2B75-ED20-4979-A7BA-4BB6F3A59530}" type="presParOf" srcId="{B9D9E9D4-6AF1-4A7C-BCED-B2636EACC76F}" destId="{BDE6E505-75F0-4FEF-9081-A0240A1F77C7}" srcOrd="1" destOrd="0" presId="urn:microsoft.com/office/officeart/2017/3/layout/DropPinTimeline"/>
    <dgm:cxn modelId="{99ADD7C7-97E5-420F-AB88-6EB03571C528}" type="presParOf" srcId="{E326B4FD-D416-423E-9743-AEBD35BE55F5}" destId="{4A994AED-5769-42BA-89C3-0C4DF57324F0}" srcOrd="2" destOrd="0" presId="urn:microsoft.com/office/officeart/2017/3/layout/DropPinTimeline"/>
    <dgm:cxn modelId="{11D9B513-EA96-455F-AC86-9E9FE29C1F28}" type="presParOf" srcId="{E326B4FD-D416-423E-9743-AEBD35BE55F5}" destId="{D730805F-FADE-4F86-98BD-E02FC474C767}" srcOrd="3" destOrd="0" presId="urn:microsoft.com/office/officeart/2017/3/layout/DropPinTimeline"/>
    <dgm:cxn modelId="{E5FEBCA7-9C52-494E-8545-CF93E6301663}" type="presParOf" srcId="{E326B4FD-D416-423E-9743-AEBD35BE55F5}" destId="{DC27173D-FBAB-442B-9D0E-447EC8888BD3}" srcOrd="4" destOrd="0" presId="urn:microsoft.com/office/officeart/2017/3/layout/DropPinTimeline"/>
    <dgm:cxn modelId="{46B6B630-FFEA-4DDC-86C8-875C8E4F7BBC}" type="presParOf" srcId="{E326B4FD-D416-423E-9743-AEBD35BE55F5}" destId="{4738BB72-28EB-4907-A978-71CB787B0B21}" srcOrd="5" destOrd="0" presId="urn:microsoft.com/office/officeart/2017/3/layout/DropPinTimeline"/>
    <dgm:cxn modelId="{33306617-D23F-4646-AFD3-B1AA7AB92A27}" type="presParOf" srcId="{06D8BDEB-BC5A-4D88-B254-546CB5F8560A}" destId="{7FB75977-1E3F-4E7F-95AB-69C2F0310BA7}" srcOrd="3" destOrd="0" presId="urn:microsoft.com/office/officeart/2017/3/layout/DropPinTimeline"/>
    <dgm:cxn modelId="{17D516D0-C9E8-46C6-B352-F6B7C482368D}" type="presParOf" srcId="{06D8BDEB-BC5A-4D88-B254-546CB5F8560A}" destId="{C3CBBF42-5DB1-4619-8851-CB8744A91582}" srcOrd="4" destOrd="0" presId="urn:microsoft.com/office/officeart/2017/3/layout/DropPinTimeline"/>
    <dgm:cxn modelId="{2DF37651-A1B8-4E36-8B20-60A13DB44FE2}" type="presParOf" srcId="{C3CBBF42-5DB1-4619-8851-CB8744A91582}" destId="{8338F447-B4E5-4374-B96E-CDBF80EB40A9}" srcOrd="0" destOrd="0" presId="urn:microsoft.com/office/officeart/2017/3/layout/DropPinTimeline"/>
    <dgm:cxn modelId="{6803CDDB-3F91-4B9F-8764-C6A2D4CAE25C}" type="presParOf" srcId="{C3CBBF42-5DB1-4619-8851-CB8744A91582}" destId="{A3BC6D6A-5D25-46CE-858B-741053E19660}" srcOrd="1" destOrd="0" presId="urn:microsoft.com/office/officeart/2017/3/layout/DropPinTimeline"/>
    <dgm:cxn modelId="{D39EF8BB-324B-4A91-A2BF-763AF4F8127B}" type="presParOf" srcId="{A3BC6D6A-5D25-46CE-858B-741053E19660}" destId="{64AA0613-13C4-42BA-9A5C-06AA5D76284C}" srcOrd="0" destOrd="0" presId="urn:microsoft.com/office/officeart/2017/3/layout/DropPinTimeline"/>
    <dgm:cxn modelId="{E43E8E45-9D94-41F7-A96E-A5DA82FCA0D6}" type="presParOf" srcId="{A3BC6D6A-5D25-46CE-858B-741053E19660}" destId="{BDF9C0A0-442B-42CB-AA0C-0DE7507C5163}" srcOrd="1" destOrd="0" presId="urn:microsoft.com/office/officeart/2017/3/layout/DropPinTimeline"/>
    <dgm:cxn modelId="{A5DE4550-1C80-4519-B8C6-1B843E07F30C}" type="presParOf" srcId="{C3CBBF42-5DB1-4619-8851-CB8744A91582}" destId="{88127295-6857-4513-884D-8DC2DFB5D8C0}" srcOrd="2" destOrd="0" presId="urn:microsoft.com/office/officeart/2017/3/layout/DropPinTimeline"/>
    <dgm:cxn modelId="{17DBCB6D-ABF8-4996-9491-3448DD8EE8B7}" type="presParOf" srcId="{C3CBBF42-5DB1-4619-8851-CB8744A91582}" destId="{24C25B73-41B2-4061-ACE1-0A5638049035}" srcOrd="3" destOrd="0" presId="urn:microsoft.com/office/officeart/2017/3/layout/DropPinTimeline"/>
    <dgm:cxn modelId="{170E3CE1-B924-4A0F-B1BD-9726A64C7B0E}" type="presParOf" srcId="{C3CBBF42-5DB1-4619-8851-CB8744A91582}" destId="{0557CEF6-0175-4981-96B2-5360D512DA3E}" srcOrd="4" destOrd="0" presId="urn:microsoft.com/office/officeart/2017/3/layout/DropPinTimeline"/>
    <dgm:cxn modelId="{EE8229B2-1AC3-43C2-A006-676BF5624E7A}" type="presParOf" srcId="{C3CBBF42-5DB1-4619-8851-CB8744A91582}" destId="{72266DBC-1A7E-4127-AFBB-B44CC8E8E747}" srcOrd="5" destOrd="0" presId="urn:microsoft.com/office/officeart/2017/3/layout/DropPin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BE688-ABE5-492D-A96C-5BE259739C7A}">
      <dsp:nvSpPr>
        <dsp:cNvPr id="0" name=""/>
        <dsp:cNvSpPr/>
      </dsp:nvSpPr>
      <dsp:spPr>
        <a:xfrm>
          <a:off x="0" y="1725348"/>
          <a:ext cx="7408333"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3B4A969B-84CE-4531-BC4C-D91E1B7E6A52}">
      <dsp:nvSpPr>
        <dsp:cNvPr id="0" name=""/>
        <dsp:cNvSpPr/>
      </dsp:nvSpPr>
      <dsp:spPr>
        <a:xfrm rot="8100000">
          <a:off x="55111" y="397625"/>
          <a:ext cx="253761" cy="253761"/>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3E280A2-D584-4F68-B715-729B635072C4}">
      <dsp:nvSpPr>
        <dsp:cNvPr id="0" name=""/>
        <dsp:cNvSpPr/>
      </dsp:nvSpPr>
      <dsp:spPr>
        <a:xfrm>
          <a:off x="83302" y="425815"/>
          <a:ext cx="197379" cy="1973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8B5F345-4AC1-4C52-9129-798F7F4BE86F}">
      <dsp:nvSpPr>
        <dsp:cNvPr id="0" name=""/>
        <dsp:cNvSpPr/>
      </dsp:nvSpPr>
      <dsp:spPr>
        <a:xfrm>
          <a:off x="361428" y="703941"/>
          <a:ext cx="3079048" cy="102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Christmas Performance</a:t>
          </a:r>
        </a:p>
      </dsp:txBody>
      <dsp:txXfrm>
        <a:off x="361428" y="703941"/>
        <a:ext cx="3079048" cy="1021406"/>
      </dsp:txXfrm>
    </dsp:sp>
    <dsp:sp modelId="{AFDFF154-712D-46BD-B8ED-76D68ECA4D6D}">
      <dsp:nvSpPr>
        <dsp:cNvPr id="0" name=""/>
        <dsp:cNvSpPr/>
      </dsp:nvSpPr>
      <dsp:spPr>
        <a:xfrm>
          <a:off x="361428" y="345069"/>
          <a:ext cx="3079048" cy="35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latin typeface="Roboto"/>
            </a:rPr>
            <a:t> Autumn Term</a:t>
          </a:r>
        </a:p>
      </dsp:txBody>
      <dsp:txXfrm>
        <a:off x="361428" y="345069"/>
        <a:ext cx="3079048" cy="358872"/>
      </dsp:txXfrm>
    </dsp:sp>
    <dsp:sp modelId="{626BFA39-B4D9-4D96-9D46-B21B4C8C5A24}">
      <dsp:nvSpPr>
        <dsp:cNvPr id="0" name=""/>
        <dsp:cNvSpPr/>
      </dsp:nvSpPr>
      <dsp:spPr>
        <a:xfrm>
          <a:off x="181992" y="703941"/>
          <a:ext cx="0" cy="102140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7A92D56-2F48-4A41-91EF-12FE676BDA0B}">
      <dsp:nvSpPr>
        <dsp:cNvPr id="0" name=""/>
        <dsp:cNvSpPr/>
      </dsp:nvSpPr>
      <dsp:spPr>
        <a:xfrm>
          <a:off x="148914" y="1693049"/>
          <a:ext cx="64597" cy="64597"/>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4F07CDC-D6CB-4312-A111-2C0077253269}">
      <dsp:nvSpPr>
        <dsp:cNvPr id="0" name=""/>
        <dsp:cNvSpPr/>
      </dsp:nvSpPr>
      <dsp:spPr>
        <a:xfrm rot="18900000">
          <a:off x="1901873" y="2799309"/>
          <a:ext cx="253761" cy="253761"/>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DE6E505-75F0-4FEF-9081-A0240A1F77C7}">
      <dsp:nvSpPr>
        <dsp:cNvPr id="0" name=""/>
        <dsp:cNvSpPr/>
      </dsp:nvSpPr>
      <dsp:spPr>
        <a:xfrm>
          <a:off x="1930064" y="2827500"/>
          <a:ext cx="197379" cy="1973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A994AED-5769-42BA-89C3-0C4DF57324F0}">
      <dsp:nvSpPr>
        <dsp:cNvPr id="0" name=""/>
        <dsp:cNvSpPr/>
      </dsp:nvSpPr>
      <dsp:spPr>
        <a:xfrm>
          <a:off x="2208190" y="1725348"/>
          <a:ext cx="3079048" cy="102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b="0" kern="1200" dirty="0">
              <a:latin typeface="Roboto"/>
            </a:rPr>
            <a:t>Great Fire of London Lego workshop (NMR)</a:t>
          </a:r>
          <a:endParaRPr lang="en-US" sz="1500" b="0" kern="1200" dirty="0"/>
        </a:p>
      </dsp:txBody>
      <dsp:txXfrm>
        <a:off x="2208190" y="1725348"/>
        <a:ext cx="3079048" cy="1021406"/>
      </dsp:txXfrm>
    </dsp:sp>
    <dsp:sp modelId="{D730805F-FADE-4F86-98BD-E02FC474C767}">
      <dsp:nvSpPr>
        <dsp:cNvPr id="0" name=""/>
        <dsp:cNvSpPr/>
      </dsp:nvSpPr>
      <dsp:spPr>
        <a:xfrm>
          <a:off x="2208190" y="2746754"/>
          <a:ext cx="3079048" cy="35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latin typeface="Roboto"/>
            </a:rPr>
            <a:t> Spring </a:t>
          </a:r>
          <a:r>
            <a:rPr lang="en-US" sz="2000" b="1" kern="1200" dirty="0">
              <a:latin typeface="Roboto"/>
            </a:rPr>
            <a:t>Term</a:t>
          </a:r>
        </a:p>
      </dsp:txBody>
      <dsp:txXfrm>
        <a:off x="2208190" y="2746754"/>
        <a:ext cx="3079048" cy="358872"/>
      </dsp:txXfrm>
    </dsp:sp>
    <dsp:sp modelId="{DC27173D-FBAB-442B-9D0E-447EC8888BD3}">
      <dsp:nvSpPr>
        <dsp:cNvPr id="0" name=""/>
        <dsp:cNvSpPr/>
      </dsp:nvSpPr>
      <dsp:spPr>
        <a:xfrm>
          <a:off x="2028754" y="1725348"/>
          <a:ext cx="0" cy="102140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7EEFAB8-3063-49FF-AB8C-96EE3B3D21A4}">
      <dsp:nvSpPr>
        <dsp:cNvPr id="0" name=""/>
        <dsp:cNvSpPr/>
      </dsp:nvSpPr>
      <dsp:spPr>
        <a:xfrm>
          <a:off x="1995676" y="1693049"/>
          <a:ext cx="64597" cy="64597"/>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4AA0613-13C4-42BA-9A5C-06AA5D76284C}">
      <dsp:nvSpPr>
        <dsp:cNvPr id="0" name=""/>
        <dsp:cNvSpPr/>
      </dsp:nvSpPr>
      <dsp:spPr>
        <a:xfrm rot="8100000">
          <a:off x="3748635" y="397625"/>
          <a:ext cx="253761" cy="253761"/>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DF9C0A0-442B-42CB-AA0C-0DE7507C5163}">
      <dsp:nvSpPr>
        <dsp:cNvPr id="0" name=""/>
        <dsp:cNvSpPr/>
      </dsp:nvSpPr>
      <dsp:spPr>
        <a:xfrm>
          <a:off x="3776826" y="425815"/>
          <a:ext cx="197379" cy="197379"/>
        </a:xfrm>
        <a:prstGeom prst="ellipse">
          <a:avLst/>
        </a:prstGeom>
        <a:solidFill>
          <a:schemeClr val="lt1">
            <a:alpha val="90000"/>
            <a:hueOff val="0"/>
            <a:satOff val="0"/>
            <a:lumOff val="0"/>
            <a:alphaOff val="0"/>
          </a:schemeClr>
        </a:solidFill>
        <a:ln w="15875" cap="flat" cmpd="sng" algn="ctr">
          <a:noFill/>
          <a:prstDash val="solid"/>
          <a:miter lim="800000"/>
        </a:ln>
        <a:effectLst/>
      </dsp:spPr>
      <dsp:style>
        <a:lnRef idx="2">
          <a:scrgbClr r="0" g="0" b="0"/>
        </a:lnRef>
        <a:fillRef idx="1">
          <a:scrgbClr r="0" g="0" b="0"/>
        </a:fillRef>
        <a:effectRef idx="0">
          <a:scrgbClr r="0" g="0" b="0"/>
        </a:effectRef>
        <a:fontRef idx="minor"/>
      </dsp:style>
    </dsp:sp>
    <dsp:sp modelId="{88127295-6857-4513-884D-8DC2DFB5D8C0}">
      <dsp:nvSpPr>
        <dsp:cNvPr id="0" name=""/>
        <dsp:cNvSpPr/>
      </dsp:nvSpPr>
      <dsp:spPr>
        <a:xfrm>
          <a:off x="4054952" y="703941"/>
          <a:ext cx="3079048" cy="102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latin typeface="Roboto"/>
            </a:rPr>
            <a:t> Wellington Country</a:t>
          </a:r>
          <a:r>
            <a:rPr lang="en-US" sz="1500" kern="1200" dirty="0"/>
            <a:t> </a:t>
          </a:r>
          <a:r>
            <a:rPr lang="en-US" sz="1500" kern="1200" dirty="0">
              <a:latin typeface="Roboto"/>
            </a:rPr>
            <a:t>Park </a:t>
          </a:r>
          <a:r>
            <a:rPr lang="en-US" sz="1500" kern="1200" dirty="0"/>
            <a:t>linked to </a:t>
          </a:r>
          <a:r>
            <a:rPr lang="en-US" sz="1500" kern="1200" dirty="0">
              <a:latin typeface="Roboto"/>
            </a:rPr>
            <a:t>Jurassic Forest topic</a:t>
          </a:r>
          <a:endParaRPr lang="en-US" sz="1500" kern="1200" dirty="0"/>
        </a:p>
      </dsp:txBody>
      <dsp:txXfrm>
        <a:off x="4054952" y="703941"/>
        <a:ext cx="3079048" cy="1021406"/>
      </dsp:txXfrm>
    </dsp:sp>
    <dsp:sp modelId="{24C25B73-41B2-4061-ACE1-0A5638049035}">
      <dsp:nvSpPr>
        <dsp:cNvPr id="0" name=""/>
        <dsp:cNvSpPr/>
      </dsp:nvSpPr>
      <dsp:spPr>
        <a:xfrm>
          <a:off x="4054952" y="345069"/>
          <a:ext cx="3079048" cy="35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latin typeface="Roboto"/>
            </a:rPr>
            <a:t> Summer Term</a:t>
          </a:r>
          <a:endParaRPr lang="en-US" sz="2000" kern="1200" dirty="0"/>
        </a:p>
      </dsp:txBody>
      <dsp:txXfrm>
        <a:off x="4054952" y="345069"/>
        <a:ext cx="3079048" cy="358872"/>
      </dsp:txXfrm>
    </dsp:sp>
    <dsp:sp modelId="{0557CEF6-0175-4981-96B2-5360D512DA3E}">
      <dsp:nvSpPr>
        <dsp:cNvPr id="0" name=""/>
        <dsp:cNvSpPr/>
      </dsp:nvSpPr>
      <dsp:spPr>
        <a:xfrm>
          <a:off x="3875516" y="703941"/>
          <a:ext cx="0" cy="102140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338F447-B4E5-4374-B96E-CDBF80EB40A9}">
      <dsp:nvSpPr>
        <dsp:cNvPr id="0" name=""/>
        <dsp:cNvSpPr/>
      </dsp:nvSpPr>
      <dsp:spPr>
        <a:xfrm>
          <a:off x="3842438" y="1693049"/>
          <a:ext cx="64597" cy="64597"/>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502676"/>
          </a:xfrm>
          <a:prstGeom prst="rect">
            <a:avLst/>
          </a:prstGeom>
        </p:spPr>
        <p:txBody>
          <a:bodyPr vert="horz" lIns="92437" tIns="46218" rIns="92437" bIns="46218" rtlCol="0"/>
          <a:lstStyle>
            <a:lvl1pPr algn="l">
              <a:defRPr sz="1200"/>
            </a:lvl1pPr>
          </a:lstStyle>
          <a:p>
            <a:endParaRPr lang="en-GB"/>
          </a:p>
        </p:txBody>
      </p:sp>
      <p:sp>
        <p:nvSpPr>
          <p:cNvPr id="3" name="Date Placeholder 2"/>
          <p:cNvSpPr>
            <a:spLocks noGrp="1"/>
          </p:cNvSpPr>
          <p:nvPr>
            <p:ph type="dt" sz="quarter" idx="1"/>
          </p:nvPr>
        </p:nvSpPr>
        <p:spPr>
          <a:xfrm>
            <a:off x="3901699" y="0"/>
            <a:ext cx="2984870" cy="502676"/>
          </a:xfrm>
          <a:prstGeom prst="rect">
            <a:avLst/>
          </a:prstGeom>
        </p:spPr>
        <p:txBody>
          <a:bodyPr vert="horz" lIns="92437" tIns="46218" rIns="92437" bIns="46218" rtlCol="0"/>
          <a:lstStyle>
            <a:lvl1pPr algn="r">
              <a:defRPr sz="1200"/>
            </a:lvl1pPr>
          </a:lstStyle>
          <a:p>
            <a:fld id="{A2E14D33-DE77-4F9F-9A27-CD75A6367E63}" type="datetimeFigureOut">
              <a:rPr lang="en-GB" smtClean="0"/>
              <a:t>17/07/2026</a:t>
            </a:fld>
            <a:endParaRPr lang="en-GB"/>
          </a:p>
        </p:txBody>
      </p:sp>
      <p:sp>
        <p:nvSpPr>
          <p:cNvPr id="4" name="Footer Placeholder 3"/>
          <p:cNvSpPr>
            <a:spLocks noGrp="1"/>
          </p:cNvSpPr>
          <p:nvPr>
            <p:ph type="ftr" sz="quarter" idx="2"/>
          </p:nvPr>
        </p:nvSpPr>
        <p:spPr>
          <a:xfrm>
            <a:off x="1" y="9516040"/>
            <a:ext cx="2984870" cy="502675"/>
          </a:xfrm>
          <a:prstGeom prst="rect">
            <a:avLst/>
          </a:prstGeom>
        </p:spPr>
        <p:txBody>
          <a:bodyPr vert="horz" lIns="92437" tIns="46218" rIns="92437" bIns="46218" rtlCol="0" anchor="b"/>
          <a:lstStyle>
            <a:lvl1pPr algn="l">
              <a:defRPr sz="1200"/>
            </a:lvl1pPr>
          </a:lstStyle>
          <a:p>
            <a:endParaRPr lang="en-GB"/>
          </a:p>
        </p:txBody>
      </p:sp>
      <p:sp>
        <p:nvSpPr>
          <p:cNvPr id="5" name="Slide Number Placeholder 4"/>
          <p:cNvSpPr>
            <a:spLocks noGrp="1"/>
          </p:cNvSpPr>
          <p:nvPr>
            <p:ph type="sldNum" sz="quarter" idx="3"/>
          </p:nvPr>
        </p:nvSpPr>
        <p:spPr>
          <a:xfrm>
            <a:off x="3901699" y="9516040"/>
            <a:ext cx="2984870" cy="502675"/>
          </a:xfrm>
          <a:prstGeom prst="rect">
            <a:avLst/>
          </a:prstGeom>
        </p:spPr>
        <p:txBody>
          <a:bodyPr vert="horz" lIns="92437" tIns="46218" rIns="92437" bIns="46218" rtlCol="0" anchor="b"/>
          <a:lstStyle>
            <a:lvl1pPr algn="r">
              <a:defRPr sz="1200"/>
            </a:lvl1pPr>
          </a:lstStyle>
          <a:p>
            <a:fld id="{328B97BE-74F4-45CE-B9F0-9DDD6E022F56}" type="slidenum">
              <a:rPr lang="en-GB" smtClean="0"/>
              <a:t>‹#›</a:t>
            </a:fld>
            <a:endParaRPr lang="en-GB"/>
          </a:p>
        </p:txBody>
      </p:sp>
    </p:spTree>
    <p:extLst>
      <p:ext uri="{BB962C8B-B14F-4D97-AF65-F5344CB8AC3E}">
        <p14:creationId xmlns:p14="http://schemas.microsoft.com/office/powerpoint/2010/main" val="850395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502676"/>
          </a:xfrm>
          <a:prstGeom prst="rect">
            <a:avLst/>
          </a:prstGeom>
        </p:spPr>
        <p:txBody>
          <a:bodyPr vert="horz" lIns="92437" tIns="46218" rIns="92437" bIns="46218" rtlCol="0"/>
          <a:lstStyle>
            <a:lvl1pPr algn="l">
              <a:defRPr sz="1200"/>
            </a:lvl1pPr>
          </a:lstStyle>
          <a:p>
            <a:endParaRPr lang="en-GB"/>
          </a:p>
        </p:txBody>
      </p:sp>
      <p:sp>
        <p:nvSpPr>
          <p:cNvPr id="3" name="Date Placeholder 2"/>
          <p:cNvSpPr>
            <a:spLocks noGrp="1"/>
          </p:cNvSpPr>
          <p:nvPr>
            <p:ph type="dt" idx="1"/>
          </p:nvPr>
        </p:nvSpPr>
        <p:spPr>
          <a:xfrm>
            <a:off x="3901699" y="0"/>
            <a:ext cx="2984870" cy="502676"/>
          </a:xfrm>
          <a:prstGeom prst="rect">
            <a:avLst/>
          </a:prstGeom>
        </p:spPr>
        <p:txBody>
          <a:bodyPr vert="horz" lIns="92437" tIns="46218" rIns="92437" bIns="46218" rtlCol="0"/>
          <a:lstStyle>
            <a:lvl1pPr algn="r">
              <a:defRPr sz="1200"/>
            </a:lvl1pPr>
          </a:lstStyle>
          <a:p>
            <a:fld id="{3DAE5885-375F-4B7E-9A49-73B6F5F61D6D}" type="datetimeFigureOut">
              <a:rPr lang="en-GB" smtClean="0"/>
              <a:t>17/07/2026</a:t>
            </a:fld>
            <a:endParaRPr lang="en-GB"/>
          </a:p>
        </p:txBody>
      </p:sp>
      <p:sp>
        <p:nvSpPr>
          <p:cNvPr id="4" name="Slide Image Placeholder 3"/>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92437" tIns="46218" rIns="92437" bIns="46218" rtlCol="0" anchor="ctr"/>
          <a:lstStyle/>
          <a:p>
            <a:endParaRPr lang="en-GB"/>
          </a:p>
        </p:txBody>
      </p:sp>
      <p:sp>
        <p:nvSpPr>
          <p:cNvPr id="5" name="Notes Placeholder 4"/>
          <p:cNvSpPr>
            <a:spLocks noGrp="1"/>
          </p:cNvSpPr>
          <p:nvPr>
            <p:ph type="body" sz="quarter" idx="3"/>
          </p:nvPr>
        </p:nvSpPr>
        <p:spPr>
          <a:xfrm>
            <a:off x="688817" y="4821505"/>
            <a:ext cx="5510530" cy="3944869"/>
          </a:xfrm>
          <a:prstGeom prst="rect">
            <a:avLst/>
          </a:prstGeom>
        </p:spPr>
        <p:txBody>
          <a:bodyPr vert="horz" lIns="92437" tIns="46218" rIns="92437" bIns="4621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6040"/>
            <a:ext cx="2984870" cy="502675"/>
          </a:xfrm>
          <a:prstGeom prst="rect">
            <a:avLst/>
          </a:prstGeom>
        </p:spPr>
        <p:txBody>
          <a:bodyPr vert="horz" lIns="92437" tIns="46218" rIns="92437" bIns="46218" rtlCol="0" anchor="b"/>
          <a:lstStyle>
            <a:lvl1pPr algn="l">
              <a:defRPr sz="1200"/>
            </a:lvl1pPr>
          </a:lstStyle>
          <a:p>
            <a:endParaRPr lang="en-GB"/>
          </a:p>
        </p:txBody>
      </p:sp>
      <p:sp>
        <p:nvSpPr>
          <p:cNvPr id="7" name="Slide Number Placeholder 6"/>
          <p:cNvSpPr>
            <a:spLocks noGrp="1"/>
          </p:cNvSpPr>
          <p:nvPr>
            <p:ph type="sldNum" sz="quarter" idx="5"/>
          </p:nvPr>
        </p:nvSpPr>
        <p:spPr>
          <a:xfrm>
            <a:off x="3901699" y="9516040"/>
            <a:ext cx="2984870" cy="502675"/>
          </a:xfrm>
          <a:prstGeom prst="rect">
            <a:avLst/>
          </a:prstGeom>
        </p:spPr>
        <p:txBody>
          <a:bodyPr vert="horz" lIns="92437" tIns="46218" rIns="92437" bIns="46218" rtlCol="0" anchor="b"/>
          <a:lstStyle>
            <a:lvl1pPr algn="r">
              <a:defRPr sz="1200"/>
            </a:lvl1pPr>
          </a:lstStyle>
          <a:p>
            <a:fld id="{A380D2EF-7537-4719-8C74-13C366A9C3FE}" type="slidenum">
              <a:rPr lang="en-GB" smtClean="0"/>
              <a:t>‹#›</a:t>
            </a:fld>
            <a:endParaRPr lang="en-GB"/>
          </a:p>
        </p:txBody>
      </p:sp>
    </p:spTree>
    <p:extLst>
      <p:ext uri="{BB962C8B-B14F-4D97-AF65-F5344CB8AC3E}">
        <p14:creationId xmlns:p14="http://schemas.microsoft.com/office/powerpoint/2010/main" val="2956352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GB" b="1">
                <a:latin typeface="Calibri"/>
                <a:cs typeface="Calibri"/>
              </a:rPr>
              <a:t>Slide purpose:</a:t>
            </a:r>
          </a:p>
          <a:p>
            <a:pPr marL="171450" indent="-171450">
              <a:buFont typeface="Arial"/>
              <a:buChar char="•"/>
            </a:pPr>
            <a:r>
              <a:rPr lang="en-GB" b="0">
                <a:latin typeface="Calibri"/>
                <a:cs typeface="Calibri"/>
              </a:rPr>
              <a:t>To i</a:t>
            </a:r>
            <a:r>
              <a:rPr lang="en-GB">
                <a:latin typeface="Calibri"/>
                <a:cs typeface="Calibri"/>
              </a:rPr>
              <a:t>ntroduce decodable readers</a:t>
            </a:r>
            <a:endParaRPr lang="en-US"/>
          </a:p>
          <a:p>
            <a:endParaRPr lang="en-US">
              <a:latin typeface="Calibri"/>
              <a:cs typeface="Calibri"/>
            </a:endParaRPr>
          </a:p>
          <a:p>
            <a:pPr marL="0" indent="0">
              <a:buFont typeface="Arial" charset="0"/>
              <a:buNone/>
            </a:pPr>
            <a:r>
              <a:rPr lang="en-US" b="1">
                <a:latin typeface="Calibri"/>
                <a:cs typeface="Calibri"/>
              </a:rPr>
              <a:t>Suggested script: </a:t>
            </a:r>
            <a:endParaRPr lang="en-US" b="1">
              <a:latin typeface="Calibri" panose="020F0502020204030204" pitchFamily="34" charset="0"/>
              <a:cs typeface="Calibri" panose="020F0502020204030204" pitchFamily="34" charset="0"/>
            </a:endParaRPr>
          </a:p>
          <a:p>
            <a:pPr marL="171450" indent="-171450">
              <a:buFont typeface="Arial" charset="0"/>
              <a:buChar char="•"/>
            </a:pPr>
            <a:r>
              <a:rPr lang="en-US" i="1"/>
              <a:t>The children read the same book three times in a week. </a:t>
            </a:r>
          </a:p>
          <a:p>
            <a:pPr marL="171450" indent="-171450">
              <a:buFont typeface="Arial" charset="0"/>
              <a:buChar char="•"/>
            </a:pPr>
            <a:r>
              <a:rPr lang="en-US" i="1"/>
              <a:t>The first time we work on decoding (sounding out) the words, the second time we work on prosody which is reading with expression – making the book sound more interesting with our ‘storyteller voice’ or our ‘David Attenborough voice’, and the third time we look at comprehension. </a:t>
            </a:r>
          </a:p>
          <a:p>
            <a:pPr marL="171450" indent="-171450">
              <a:buFont typeface="Arial" charset="0"/>
              <a:buChar char="•"/>
            </a:pPr>
            <a:r>
              <a:rPr lang="en-US" i="1"/>
              <a:t>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GB" b="1">
                <a:latin typeface="Calibri"/>
                <a:cs typeface="Calibri"/>
              </a:rPr>
              <a:t>Slide purpose:</a:t>
            </a:r>
          </a:p>
          <a:p>
            <a:pPr marL="171450" indent="-171450">
              <a:buFont typeface="Arial"/>
              <a:buChar char="•"/>
            </a:pPr>
            <a:r>
              <a:rPr lang="en-GB" b="0">
                <a:latin typeface="Calibri"/>
                <a:cs typeface="Calibri"/>
              </a:rPr>
              <a:t>To in</a:t>
            </a:r>
            <a:r>
              <a:rPr lang="en-GB">
                <a:latin typeface="Calibri"/>
                <a:cs typeface="Calibri"/>
              </a:rPr>
              <a:t>troduce book matching</a:t>
            </a:r>
            <a:endParaRPr lang="en-US"/>
          </a:p>
          <a:p>
            <a:pPr marL="171450" indent="-171450">
              <a:buFont typeface="Arial"/>
              <a:buChar char="•"/>
            </a:pPr>
            <a:endParaRPr lang="en-GB" b="1">
              <a:latin typeface="Calibri"/>
              <a:cs typeface="Calibri"/>
            </a:endParaRPr>
          </a:p>
          <a:p>
            <a:pPr marL="0" indent="0">
              <a:buFont typeface="Arial"/>
              <a:buNone/>
            </a:pPr>
            <a:r>
              <a:rPr lang="en-GB" b="1">
                <a:latin typeface="Calibri"/>
                <a:cs typeface="Calibri"/>
              </a:rPr>
              <a:t>Suggested script:</a:t>
            </a:r>
            <a:endParaRPr lang="en-US" b="0">
              <a:latin typeface="Calibri" panose="020F0502020204030204" pitchFamily="34" charset="0"/>
              <a:cs typeface="Calibri" panose="020F0502020204030204" pitchFamily="34" charset="0"/>
            </a:endParaRPr>
          </a:p>
          <a:p>
            <a:pPr marL="171450" indent="-171450">
              <a:buFont typeface="Arial"/>
              <a:buChar char="•"/>
            </a:pPr>
            <a:r>
              <a:rPr lang="en-US" i="1"/>
              <a:t>We assess your child regularly to check progress. </a:t>
            </a:r>
          </a:p>
          <a:p>
            <a:pPr marL="171450" indent="-171450">
              <a:buFont typeface="Arial"/>
              <a:buChar char="•"/>
            </a:pPr>
            <a:r>
              <a:rPr lang="en-US" i="1"/>
              <a:t>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GB" b="1">
                <a:latin typeface="Calibri"/>
                <a:cs typeface="Calibri"/>
              </a:rPr>
              <a:t>Slide purpose:</a:t>
            </a:r>
          </a:p>
          <a:p>
            <a:pPr marL="171450" indent="-171450">
              <a:buFont typeface="Arial"/>
              <a:buChar char="•"/>
            </a:pPr>
            <a:r>
              <a:rPr lang="en-GB" b="0">
                <a:latin typeface="Calibri"/>
                <a:cs typeface="Calibri"/>
              </a:rPr>
              <a:t>To provide an o</a:t>
            </a:r>
            <a:r>
              <a:rPr lang="en-GB">
                <a:latin typeface="Calibri"/>
                <a:cs typeface="Calibri"/>
              </a:rPr>
              <a:t>verview of book matching.</a:t>
            </a:r>
          </a:p>
          <a:p>
            <a:pPr marL="171450" indent="-171450">
              <a:buFont typeface="Arial"/>
              <a:buChar char="•"/>
            </a:pPr>
            <a:endParaRPr lang="en-US"/>
          </a:p>
          <a:p>
            <a:pPr marL="0" marR="0" indent="0" algn="l" defTabSz="914400" rtl="0" eaLnBrk="0" fontAlgn="base" latinLnBrk="0" hangingPunct="0">
              <a:lnSpc>
                <a:spcPct val="100000"/>
              </a:lnSpc>
              <a:spcBef>
                <a:spcPct val="0"/>
              </a:spcBef>
              <a:spcAft>
                <a:spcPct val="0"/>
              </a:spcAft>
              <a:buClrTx/>
              <a:buSzTx/>
              <a:buFont typeface="Arial"/>
              <a:buNone/>
              <a:tabLst/>
              <a:defRPr/>
            </a:pPr>
            <a:r>
              <a:rPr lang="en-GB" b="1">
                <a:latin typeface="Calibri"/>
                <a:cs typeface="Calibri"/>
              </a:rPr>
              <a:t>Suggested script:</a:t>
            </a:r>
            <a:endParaRPr lang="en-US" b="0">
              <a:latin typeface="Calibri" panose="020F0502020204030204" pitchFamily="34" charset="0"/>
              <a:cs typeface="Calibri" panose="020F0502020204030204" pitchFamily="34" charset="0"/>
            </a:endParaRP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US" i="1" baseline="0"/>
              <a:t>Blending in your head means children say the sounds quietly in their heads and then read the whole word out loud. Eventually, this will become automatic and children can read words that they know fluently.</a:t>
            </a:r>
          </a:p>
          <a:p>
            <a:endParaRPr lang="en-US"/>
          </a:p>
        </p:txBody>
      </p:sp>
    </p:spTree>
    <p:extLst>
      <p:ext uri="{BB962C8B-B14F-4D97-AF65-F5344CB8AC3E}">
        <p14:creationId xmlns:p14="http://schemas.microsoft.com/office/powerpoint/2010/main" val="33483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t>To summarise the </a:t>
            </a:r>
            <a:r>
              <a:rPr lang="en-GB" dirty="0">
                <a:latin typeface="Calibri"/>
                <a:cs typeface="Calibri"/>
              </a:rPr>
              <a:t>format of reading at home</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endParaRPr lang="en-GB" b="1" dirty="0">
              <a:cs typeface="Calibri"/>
            </a:endParaRPr>
          </a:p>
          <a:p>
            <a:pPr marL="171450" indent="-171450">
              <a:buFont typeface="Arial"/>
              <a:buChar char="•"/>
            </a:pPr>
            <a:r>
              <a:rPr lang="en-US" i="1" dirty="0">
                <a:latin typeface="Calibri"/>
                <a:cs typeface="Calibri"/>
              </a:rPr>
              <a:t>As well as the ‘learning to read’ book that your child will bring home they will also bring home a book for sharing with you. </a:t>
            </a:r>
          </a:p>
          <a:p>
            <a:pPr marL="171450" indent="-171450">
              <a:buFont typeface="Arial"/>
              <a:buChar char="•"/>
            </a:pPr>
            <a:r>
              <a:rPr lang="en-US" i="1" dirty="0">
                <a:latin typeface="Calibri"/>
                <a:cs typeface="Calibri"/>
              </a:rPr>
              <a:t>This book is SO important. This is how we are going to give them the WILL to read. </a:t>
            </a:r>
            <a:endParaRPr lang="en-US" dirty="0">
              <a:cs typeface="Calibri"/>
            </a:endParaRPr>
          </a:p>
          <a:p>
            <a:pPr marL="171450" indent="-171450">
              <a:buFont typeface="Arial"/>
              <a:buChar char="•"/>
            </a:pPr>
            <a:r>
              <a:rPr lang="en-US" i="1" dirty="0">
                <a:latin typeface="Calibri"/>
                <a:cs typeface="Calibri"/>
              </a:rPr>
              <a:t>Please read with your child as often as you can – at least once a day if possible.</a:t>
            </a:r>
            <a:endParaRPr lang="en-US" dirty="0">
              <a:cs typeface="Calibri"/>
            </a:endParaRP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GB" b="1">
                <a:latin typeface="Calibri"/>
                <a:cs typeface="Calibri"/>
              </a:rPr>
              <a:t>Slide purpose:</a:t>
            </a:r>
          </a:p>
          <a:p>
            <a:pPr marL="171450" indent="-171450">
              <a:buFont typeface="Arial"/>
              <a:buChar char="•"/>
            </a:pPr>
            <a:r>
              <a:rPr lang="en-GB">
                <a:latin typeface="Calibri"/>
                <a:cs typeface="Calibri"/>
              </a:rPr>
              <a:t>To provide guidance on reading the decodable</a:t>
            </a:r>
            <a:r>
              <a:rPr lang="en-GB" baseline="0">
                <a:latin typeface="Calibri"/>
                <a:cs typeface="Calibri"/>
              </a:rPr>
              <a:t> reader at home</a:t>
            </a:r>
            <a:endParaRPr lang="en-US"/>
          </a:p>
          <a:p>
            <a:endParaRPr lang="en-GB">
              <a:latin typeface="Calibri"/>
              <a:cs typeface="Calibri"/>
            </a:endParaRPr>
          </a:p>
          <a:p>
            <a:pPr marL="0" indent="0">
              <a:buFont typeface="Arial" charset="0"/>
              <a:buNone/>
            </a:pPr>
            <a:r>
              <a:rPr lang="en-GB" b="1">
                <a:latin typeface="Calibri"/>
                <a:cs typeface="Calibri"/>
              </a:rPr>
              <a:t>Suggested script:</a:t>
            </a:r>
          </a:p>
          <a:p>
            <a:pPr marL="171450" indent="-171450">
              <a:buFont typeface="Arial"/>
              <a:buChar char="•"/>
            </a:pPr>
            <a:r>
              <a:rPr lang="en-GB" i="1">
                <a:latin typeface="Calibri"/>
                <a:cs typeface="Calibri"/>
              </a:rPr>
              <a:t>Your child will bring home their phonics book, matched to their reading ability, which they will have already read in school.</a:t>
            </a:r>
            <a:endParaRPr lang="en-GB" i="1">
              <a:cs typeface="Calibri"/>
            </a:endParaRPr>
          </a:p>
          <a:p>
            <a:pPr marL="171450" indent="-171450">
              <a:buFont typeface="Arial"/>
              <a:buChar char="•"/>
            </a:pPr>
            <a:r>
              <a:rPr lang="en-GB" i="1">
                <a:latin typeface="Calibri"/>
                <a:cs typeface="Calibri"/>
              </a:rPr>
              <a:t>The purpose of this book is to practise their fluency.</a:t>
            </a:r>
          </a:p>
          <a:p>
            <a:pPr marL="171450" indent="-171450">
              <a:buFont typeface="Arial"/>
              <a:buChar char="•"/>
            </a:pPr>
            <a:r>
              <a:rPr lang="en-US" i="1">
                <a:latin typeface="Calibri"/>
                <a:cs typeface="Calibri"/>
              </a:rPr>
              <a:t>If your child is finding a word hard to read, encourage them to sound and blend.</a:t>
            </a:r>
          </a:p>
        </p:txBody>
      </p:sp>
    </p:spTree>
    <p:extLst>
      <p:ext uri="{BB962C8B-B14F-4D97-AF65-F5344CB8AC3E}">
        <p14:creationId xmlns:p14="http://schemas.microsoft.com/office/powerpoint/2010/main" val="3340594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3A13-30AA-4B51-BDD0-A748157FC18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A42F391-DFC1-4155-B94E-70986214313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71E0FB-BDD6-49E1-AECB-C92271ECA024}"/>
              </a:ext>
            </a:extLst>
          </p:cNvPr>
          <p:cNvSpPr>
            <a:spLocks noGrp="1"/>
          </p:cNvSpPr>
          <p:nvPr>
            <p:ph type="dt" sz="half" idx="10"/>
          </p:nvPr>
        </p:nvSpPr>
        <p:spPr/>
        <p:txBody>
          <a:bodyPr/>
          <a:lstStyle/>
          <a:p>
            <a:fld id="{446854E8-E53E-A646-A023-0CD2D11E61C1}" type="datetimeFigureOut">
              <a:rPr lang="en-GB" smtClean="0"/>
              <a:pPr/>
              <a:t>17/07/2026</a:t>
            </a:fld>
            <a:endParaRPr lang="en-GB"/>
          </a:p>
        </p:txBody>
      </p:sp>
      <p:sp>
        <p:nvSpPr>
          <p:cNvPr id="5" name="Footer Placeholder 4">
            <a:extLst>
              <a:ext uri="{FF2B5EF4-FFF2-40B4-BE49-F238E27FC236}">
                <a16:creationId xmlns:a16="http://schemas.microsoft.com/office/drawing/2014/main" id="{29F014EB-D616-4378-B73C-043D7E852C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CD0348-9FEB-4FC7-8514-16D4A0AF7484}"/>
              </a:ext>
            </a:extLst>
          </p:cNvPr>
          <p:cNvSpPr>
            <a:spLocks noGrp="1"/>
          </p:cNvSpPr>
          <p:nvPr>
            <p:ph type="sldNum" sz="quarter" idx="12"/>
          </p:nvPr>
        </p:nvSpPr>
        <p:spPr/>
        <p:txBody>
          <a:bodyPr/>
          <a:lstStyle/>
          <a:p>
            <a:fld id="{918B2D71-B740-4A41-9691-816376770381}" type="slidenum">
              <a:rPr lang="en-GB" smtClean="0"/>
              <a:pPr/>
              <a:t>‹#›</a:t>
            </a:fld>
            <a:endParaRPr lang="en-GB"/>
          </a:p>
        </p:txBody>
      </p:sp>
    </p:spTree>
    <p:extLst>
      <p:ext uri="{BB962C8B-B14F-4D97-AF65-F5344CB8AC3E}">
        <p14:creationId xmlns:p14="http://schemas.microsoft.com/office/powerpoint/2010/main" val="421924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4387-A399-44C8-B7CB-F83B83FC9FF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EAA4D9-6F86-46C3-A2B1-B928C99EA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A5DCBE-99F5-4D6E-BEA9-912BCA06D78E}"/>
              </a:ext>
            </a:extLst>
          </p:cNvPr>
          <p:cNvSpPr>
            <a:spLocks noGrp="1"/>
          </p:cNvSpPr>
          <p:nvPr>
            <p:ph type="dt" sz="half" idx="10"/>
          </p:nvPr>
        </p:nvSpPr>
        <p:spPr/>
        <p:txBody>
          <a:bodyPr/>
          <a:lstStyle/>
          <a:p>
            <a:fld id="{446854E8-E53E-A646-A023-0CD2D11E61C1}" type="datetimeFigureOut">
              <a:rPr lang="en-GB" smtClean="0"/>
              <a:pPr/>
              <a:t>17/07/2026</a:t>
            </a:fld>
            <a:endParaRPr lang="en-GB"/>
          </a:p>
        </p:txBody>
      </p:sp>
      <p:sp>
        <p:nvSpPr>
          <p:cNvPr id="5" name="Footer Placeholder 4">
            <a:extLst>
              <a:ext uri="{FF2B5EF4-FFF2-40B4-BE49-F238E27FC236}">
                <a16:creationId xmlns:a16="http://schemas.microsoft.com/office/drawing/2014/main" id="{E2DF28E1-62C4-4DFE-9B17-7720E73E39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90AD7E-B9A6-4B5F-8D36-F3139825F58F}"/>
              </a:ext>
            </a:extLst>
          </p:cNvPr>
          <p:cNvSpPr>
            <a:spLocks noGrp="1"/>
          </p:cNvSpPr>
          <p:nvPr>
            <p:ph type="sldNum" sz="quarter" idx="12"/>
          </p:nvPr>
        </p:nvSpPr>
        <p:spPr/>
        <p:txBody>
          <a:bodyPr/>
          <a:lstStyle/>
          <a:p>
            <a:fld id="{918B2D71-B740-4A41-9691-816376770381}" type="slidenum">
              <a:rPr lang="en-GB" smtClean="0"/>
              <a:pPr/>
              <a:t>‹#›</a:t>
            </a:fld>
            <a:endParaRPr lang="en-GB"/>
          </a:p>
        </p:txBody>
      </p:sp>
    </p:spTree>
    <p:extLst>
      <p:ext uri="{BB962C8B-B14F-4D97-AF65-F5344CB8AC3E}">
        <p14:creationId xmlns:p14="http://schemas.microsoft.com/office/powerpoint/2010/main" val="618996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C1134-E5F5-4A11-A4B8-9B4C65A89EF6}"/>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4F7856-78A2-4055-BB9A-C691D92F977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99EA83-CD21-4F07-83E2-73F2553986D8}"/>
              </a:ext>
            </a:extLst>
          </p:cNvPr>
          <p:cNvSpPr>
            <a:spLocks noGrp="1"/>
          </p:cNvSpPr>
          <p:nvPr>
            <p:ph type="dt" sz="half" idx="10"/>
          </p:nvPr>
        </p:nvSpPr>
        <p:spPr/>
        <p:txBody>
          <a:bodyPr/>
          <a:lstStyle/>
          <a:p>
            <a:fld id="{446854E8-E53E-A646-A023-0CD2D11E61C1}" type="datetimeFigureOut">
              <a:rPr lang="en-GB" smtClean="0"/>
              <a:pPr/>
              <a:t>17/07/2026</a:t>
            </a:fld>
            <a:endParaRPr lang="en-GB"/>
          </a:p>
        </p:txBody>
      </p:sp>
      <p:sp>
        <p:nvSpPr>
          <p:cNvPr id="5" name="Footer Placeholder 4">
            <a:extLst>
              <a:ext uri="{FF2B5EF4-FFF2-40B4-BE49-F238E27FC236}">
                <a16:creationId xmlns:a16="http://schemas.microsoft.com/office/drawing/2014/main" id="{C0141EC2-9B89-46C7-BF9A-057AEFE674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3D162B-539F-4BA4-8445-38B9185C7650}"/>
              </a:ext>
            </a:extLst>
          </p:cNvPr>
          <p:cNvSpPr>
            <a:spLocks noGrp="1"/>
          </p:cNvSpPr>
          <p:nvPr>
            <p:ph type="sldNum" sz="quarter" idx="12"/>
          </p:nvPr>
        </p:nvSpPr>
        <p:spPr/>
        <p:txBody>
          <a:bodyPr/>
          <a:lstStyle/>
          <a:p>
            <a:fld id="{918B2D71-B740-4A41-9691-816376770381}" type="slidenum">
              <a:rPr lang="en-GB" smtClean="0"/>
              <a:pPr/>
              <a:t>‹#›</a:t>
            </a:fld>
            <a:endParaRPr lang="en-GB"/>
          </a:p>
        </p:txBody>
      </p:sp>
    </p:spTree>
    <p:extLst>
      <p:ext uri="{BB962C8B-B14F-4D97-AF65-F5344CB8AC3E}">
        <p14:creationId xmlns:p14="http://schemas.microsoft.com/office/powerpoint/2010/main" val="2843788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359532" y="1916832"/>
            <a:ext cx="837093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359532" y="332656"/>
            <a:ext cx="7344816" cy="1152128"/>
          </a:xfrm>
          <a:prstGeom prst="rect">
            <a:avLst/>
          </a:prstGeom>
        </p:spPr>
        <p:txBody>
          <a:bodyPr anchor="b" anchorCtr="0"/>
          <a:lstStyle>
            <a:lvl1pPr>
              <a:defRPr sz="3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359532" y="1916832"/>
            <a:ext cx="3942438"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359532" y="332656"/>
            <a:ext cx="7344816" cy="1152128"/>
          </a:xfrm>
          <a:prstGeom prst="rect">
            <a:avLst/>
          </a:prstGeom>
        </p:spPr>
        <p:txBody>
          <a:bodyPr anchor="b" anchorCtr="0"/>
          <a:lstStyle>
            <a:lvl1pPr>
              <a:defRPr sz="3000">
                <a:solidFill>
                  <a:schemeClr val="accent1"/>
                </a:solidFill>
              </a:defRPr>
            </a:lvl1pPr>
          </a:lstStyle>
          <a:p>
            <a:r>
              <a:rPr lang="en-US"/>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4680012" y="1916832"/>
            <a:ext cx="3942438"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359532" y="1916832"/>
            <a:ext cx="3942438"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1500">
                <a:solidFill>
                  <a:schemeClr val="tx1">
                    <a:lumMod val="65000"/>
                    <a:lumOff val="35000"/>
                  </a:schemeClr>
                </a:solidFill>
              </a:defRPr>
            </a:lvl4pPr>
            <a:lvl5pPr>
              <a:defRPr sz="15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359532" y="332656"/>
            <a:ext cx="7344816" cy="1152128"/>
          </a:xfrm>
          <a:prstGeom prst="rect">
            <a:avLst/>
          </a:prstGeom>
        </p:spPr>
        <p:txBody>
          <a:bodyPr anchor="b" anchorCtr="0"/>
          <a:lstStyle>
            <a:lvl1pPr>
              <a:defRPr sz="3000">
                <a:solidFill>
                  <a:schemeClr val="accent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4572000" y="1916113"/>
            <a:ext cx="4105275"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42975" y="2286000"/>
            <a:ext cx="3593592"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985846" y="2286000"/>
            <a:ext cx="3593592"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B1524F4-450B-494A-8168-C27743591B4F}" type="datetimeFigureOut">
              <a:rPr lang="en-US" smtClean="0"/>
              <a:t>7/17/2026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116003" y="2636912"/>
            <a:ext cx="6911996" cy="3168352"/>
          </a:xfrm>
          <a:prstGeom prst="rect">
            <a:avLst/>
          </a:prstGeom>
        </p:spPr>
        <p:txBody>
          <a:bodyPr anchor="ctr" anchorCtr="0"/>
          <a:lstStyle>
            <a:lvl1pPr marL="0" indent="0" algn="ctr">
              <a:lnSpc>
                <a:spcPct val="120000"/>
              </a:lnSpc>
              <a:buNone/>
              <a:defRPr sz="1950" b="1">
                <a:solidFill>
                  <a:schemeClr val="bg1"/>
                </a:solidFill>
              </a:defRPr>
            </a:lvl1pPr>
            <a:lvl2pPr marL="342900" indent="0" algn="ctr">
              <a:buNone/>
              <a:defRPr sz="1650" b="1"/>
            </a:lvl2pPr>
            <a:lvl3pPr marL="685800" indent="0" algn="ctr">
              <a:buNone/>
              <a:defRPr sz="1650" b="1"/>
            </a:lvl3pPr>
            <a:lvl4pPr marL="1028700" indent="0" algn="ctr">
              <a:buNone/>
              <a:defRPr sz="1650" b="1"/>
            </a:lvl4pPr>
            <a:lvl5pPr marL="1371600" indent="0" algn="ctr">
              <a:buNone/>
              <a:defRPr sz="165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359532" y="1916833"/>
            <a:ext cx="594066"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8136396" y="5805265"/>
            <a:ext cx="594066" cy="582685"/>
          </a:xfrm>
          <a:prstGeom prst="rect">
            <a:avLst/>
          </a:prstGeom>
        </p:spPr>
      </p:pic>
    </p:spTree>
    <p:extLst>
      <p:ext uri="{BB962C8B-B14F-4D97-AF65-F5344CB8AC3E}">
        <p14:creationId xmlns:p14="http://schemas.microsoft.com/office/powerpoint/2010/main" val="66177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3860-5AE8-4787-AAD0-B8C1D207B7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75D419-127C-475A-8A32-AD04166281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C5422-64E5-40B9-A94C-2EADCF5DC225}"/>
              </a:ext>
            </a:extLst>
          </p:cNvPr>
          <p:cNvSpPr>
            <a:spLocks noGrp="1"/>
          </p:cNvSpPr>
          <p:nvPr>
            <p:ph type="dt" sz="half" idx="10"/>
          </p:nvPr>
        </p:nvSpPr>
        <p:spPr/>
        <p:txBody>
          <a:bodyPr/>
          <a:lstStyle/>
          <a:p>
            <a:fld id="{446854E8-E53E-A646-A023-0CD2D11E61C1}" type="datetimeFigureOut">
              <a:rPr lang="en-GB" smtClean="0"/>
              <a:pPr/>
              <a:t>17/07/2026</a:t>
            </a:fld>
            <a:endParaRPr lang="en-GB"/>
          </a:p>
        </p:txBody>
      </p:sp>
      <p:sp>
        <p:nvSpPr>
          <p:cNvPr id="5" name="Footer Placeholder 4">
            <a:extLst>
              <a:ext uri="{FF2B5EF4-FFF2-40B4-BE49-F238E27FC236}">
                <a16:creationId xmlns:a16="http://schemas.microsoft.com/office/drawing/2014/main" id="{F516F80B-BE36-4E9F-8CBB-2E20A53E1F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1F9E06-42C9-4A08-885A-5227248E6A7B}"/>
              </a:ext>
            </a:extLst>
          </p:cNvPr>
          <p:cNvSpPr>
            <a:spLocks noGrp="1"/>
          </p:cNvSpPr>
          <p:nvPr>
            <p:ph type="sldNum" sz="quarter" idx="12"/>
          </p:nvPr>
        </p:nvSpPr>
        <p:spPr/>
        <p:txBody>
          <a:bodyPr/>
          <a:lstStyle/>
          <a:p>
            <a:fld id="{918B2D71-B740-4A41-9691-816376770381}" type="slidenum">
              <a:rPr lang="en-GB" smtClean="0"/>
              <a:pPr/>
              <a:t>‹#›</a:t>
            </a:fld>
            <a:endParaRPr lang="en-GB"/>
          </a:p>
        </p:txBody>
      </p:sp>
    </p:spTree>
    <p:extLst>
      <p:ext uri="{BB962C8B-B14F-4D97-AF65-F5344CB8AC3E}">
        <p14:creationId xmlns:p14="http://schemas.microsoft.com/office/powerpoint/2010/main" val="3391388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9073-2F3E-0947-8773-6A8708872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11584B-4BE5-CB4F-865D-F5525E7442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AB2B2-07E8-684C-887B-9A775F8FFCA9}"/>
              </a:ext>
            </a:extLst>
          </p:cNvPr>
          <p:cNvSpPr>
            <a:spLocks noGrp="1"/>
          </p:cNvSpPr>
          <p:nvPr>
            <p:ph type="dt" sz="half" idx="10"/>
          </p:nvPr>
        </p:nvSpPr>
        <p:spPr/>
        <p:txBody>
          <a:bodyPr/>
          <a:lstStyle/>
          <a:p>
            <a:fld id="{8869B3A8-9214-4548-8602-3AB3CF55522B}" type="datetimeFigureOut">
              <a:rPr lang="en-US" smtClean="0"/>
              <a:t>7/17/2026</a:t>
            </a:fld>
            <a:endParaRPr lang="en-US"/>
          </a:p>
        </p:txBody>
      </p:sp>
      <p:sp>
        <p:nvSpPr>
          <p:cNvPr id="5" name="Footer Placeholder 4">
            <a:extLst>
              <a:ext uri="{FF2B5EF4-FFF2-40B4-BE49-F238E27FC236}">
                <a16:creationId xmlns:a16="http://schemas.microsoft.com/office/drawing/2014/main" id="{0C8A3E7C-1038-984D-884D-3BBAF724E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1FCB6-BB9D-4A4B-8FB3-B547B7372A2F}"/>
              </a:ext>
            </a:extLst>
          </p:cNvPr>
          <p:cNvSpPr>
            <a:spLocks noGrp="1"/>
          </p:cNvSpPr>
          <p:nvPr>
            <p:ph type="sldNum" sz="quarter" idx="12"/>
          </p:nvPr>
        </p:nvSpPr>
        <p:spPr/>
        <p:txBody>
          <a:bodyPr/>
          <a:lstStyle/>
          <a:p>
            <a:fld id="{FDB2F9F7-C828-134A-BEEC-4BBEE0A93AA9}" type="slidenum">
              <a:rPr lang="en-US" smtClean="0"/>
              <a:t>‹#›</a:t>
            </a:fld>
            <a:endParaRPr lang="en-US"/>
          </a:p>
        </p:txBody>
      </p:sp>
    </p:spTree>
    <p:extLst>
      <p:ext uri="{BB962C8B-B14F-4D97-AF65-F5344CB8AC3E}">
        <p14:creationId xmlns:p14="http://schemas.microsoft.com/office/powerpoint/2010/main" val="227920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367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3_Blank">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15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A068-E757-4134-88A5-31559B98045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25C05B-53DB-43BA-A275-6EC055D76FA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40355-2AB7-4225-B55A-53833EEDAD2A}"/>
              </a:ext>
            </a:extLst>
          </p:cNvPr>
          <p:cNvSpPr>
            <a:spLocks noGrp="1"/>
          </p:cNvSpPr>
          <p:nvPr>
            <p:ph type="dt" sz="half" idx="10"/>
          </p:nvPr>
        </p:nvSpPr>
        <p:spPr/>
        <p:txBody>
          <a:bodyPr/>
          <a:lstStyle/>
          <a:p>
            <a:fld id="{446854E8-E53E-A646-A023-0CD2D11E61C1}" type="datetimeFigureOut">
              <a:rPr lang="en-GB" smtClean="0"/>
              <a:pPr/>
              <a:t>17/07/2026</a:t>
            </a:fld>
            <a:endParaRPr lang="en-GB"/>
          </a:p>
        </p:txBody>
      </p:sp>
      <p:sp>
        <p:nvSpPr>
          <p:cNvPr id="5" name="Footer Placeholder 4">
            <a:extLst>
              <a:ext uri="{FF2B5EF4-FFF2-40B4-BE49-F238E27FC236}">
                <a16:creationId xmlns:a16="http://schemas.microsoft.com/office/drawing/2014/main" id="{6429C55A-56AB-4A3C-AB54-0092EDD2BA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EA98E1-FAAA-4004-AD23-8FDA0C5FD341}"/>
              </a:ext>
            </a:extLst>
          </p:cNvPr>
          <p:cNvSpPr>
            <a:spLocks noGrp="1"/>
          </p:cNvSpPr>
          <p:nvPr>
            <p:ph type="sldNum" sz="quarter" idx="12"/>
          </p:nvPr>
        </p:nvSpPr>
        <p:spPr/>
        <p:txBody>
          <a:bodyPr/>
          <a:lstStyle/>
          <a:p>
            <a:fld id="{918B2D71-B740-4A41-9691-816376770381}" type="slidenum">
              <a:rPr lang="en-GB" smtClean="0"/>
              <a:pPr/>
              <a:t>‹#›</a:t>
            </a:fld>
            <a:endParaRPr lang="en-GB"/>
          </a:p>
        </p:txBody>
      </p:sp>
    </p:spTree>
    <p:extLst>
      <p:ext uri="{BB962C8B-B14F-4D97-AF65-F5344CB8AC3E}">
        <p14:creationId xmlns:p14="http://schemas.microsoft.com/office/powerpoint/2010/main" val="552744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B3138-8628-4356-91E9-70A55F4501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F8B392E-43E2-4367-826D-BB6EDCBEAF9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7F7EB86-DE24-430B-AC5D-BB8D1AEC403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DB1BC47-D000-4A6A-B3BE-6C1788901876}"/>
              </a:ext>
            </a:extLst>
          </p:cNvPr>
          <p:cNvSpPr>
            <a:spLocks noGrp="1"/>
          </p:cNvSpPr>
          <p:nvPr>
            <p:ph type="dt" sz="half" idx="10"/>
          </p:nvPr>
        </p:nvSpPr>
        <p:spPr/>
        <p:txBody>
          <a:bodyPr/>
          <a:lstStyle/>
          <a:p>
            <a:fld id="{446854E8-E53E-A646-A023-0CD2D11E61C1}" type="datetimeFigureOut">
              <a:rPr lang="en-GB" smtClean="0"/>
              <a:pPr/>
              <a:t>17/07/2026</a:t>
            </a:fld>
            <a:endParaRPr lang="en-GB"/>
          </a:p>
        </p:txBody>
      </p:sp>
      <p:sp>
        <p:nvSpPr>
          <p:cNvPr id="6" name="Footer Placeholder 5">
            <a:extLst>
              <a:ext uri="{FF2B5EF4-FFF2-40B4-BE49-F238E27FC236}">
                <a16:creationId xmlns:a16="http://schemas.microsoft.com/office/drawing/2014/main" id="{FC7BB1E2-95E0-48B7-A2CE-31E581DE43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6F0715-24CE-447E-B482-58AF0253004F}"/>
              </a:ext>
            </a:extLst>
          </p:cNvPr>
          <p:cNvSpPr>
            <a:spLocks noGrp="1"/>
          </p:cNvSpPr>
          <p:nvPr>
            <p:ph type="sldNum" sz="quarter" idx="12"/>
          </p:nvPr>
        </p:nvSpPr>
        <p:spPr/>
        <p:txBody>
          <a:bodyPr/>
          <a:lstStyle/>
          <a:p>
            <a:fld id="{918B2D71-B740-4A41-9691-816376770381}" type="slidenum">
              <a:rPr lang="en-GB" smtClean="0"/>
              <a:pPr/>
              <a:t>‹#›</a:t>
            </a:fld>
            <a:endParaRPr lang="en-GB"/>
          </a:p>
        </p:txBody>
      </p:sp>
    </p:spTree>
    <p:extLst>
      <p:ext uri="{BB962C8B-B14F-4D97-AF65-F5344CB8AC3E}">
        <p14:creationId xmlns:p14="http://schemas.microsoft.com/office/powerpoint/2010/main" val="3825007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4B1DC-72BB-4149-9624-BD4D1CFF9816}"/>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32ED20-E19A-4615-B27D-6B47F02E4D5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CE9A4D7-348B-4D22-98EB-27032DB19CF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00FE8D-1AF8-4FD7-91FE-D6A1E8AE2FA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6B4E7B3-9F40-447F-8858-2DE13B45D56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14B657-9AB8-42DE-A563-A030225671C4}"/>
              </a:ext>
            </a:extLst>
          </p:cNvPr>
          <p:cNvSpPr>
            <a:spLocks noGrp="1"/>
          </p:cNvSpPr>
          <p:nvPr>
            <p:ph type="dt" sz="half" idx="10"/>
          </p:nvPr>
        </p:nvSpPr>
        <p:spPr/>
        <p:txBody>
          <a:bodyPr/>
          <a:lstStyle/>
          <a:p>
            <a:fld id="{446854E8-E53E-A646-A023-0CD2D11E61C1}" type="datetimeFigureOut">
              <a:rPr lang="en-GB" smtClean="0"/>
              <a:pPr/>
              <a:t>17/07/2026</a:t>
            </a:fld>
            <a:endParaRPr lang="en-GB"/>
          </a:p>
        </p:txBody>
      </p:sp>
      <p:sp>
        <p:nvSpPr>
          <p:cNvPr id="8" name="Footer Placeholder 7">
            <a:extLst>
              <a:ext uri="{FF2B5EF4-FFF2-40B4-BE49-F238E27FC236}">
                <a16:creationId xmlns:a16="http://schemas.microsoft.com/office/drawing/2014/main" id="{07293AF0-CB8A-482C-8F3E-32183B20F2D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1669113-C185-4A3D-9633-CA36622EDB62}"/>
              </a:ext>
            </a:extLst>
          </p:cNvPr>
          <p:cNvSpPr>
            <a:spLocks noGrp="1"/>
          </p:cNvSpPr>
          <p:nvPr>
            <p:ph type="sldNum" sz="quarter" idx="12"/>
          </p:nvPr>
        </p:nvSpPr>
        <p:spPr/>
        <p:txBody>
          <a:bodyPr/>
          <a:lstStyle/>
          <a:p>
            <a:fld id="{918B2D71-B740-4A41-9691-816376770381}" type="slidenum">
              <a:rPr lang="en-GB" smtClean="0"/>
              <a:pPr/>
              <a:t>‹#›</a:t>
            </a:fld>
            <a:endParaRPr lang="en-GB"/>
          </a:p>
        </p:txBody>
      </p:sp>
    </p:spTree>
    <p:extLst>
      <p:ext uri="{BB962C8B-B14F-4D97-AF65-F5344CB8AC3E}">
        <p14:creationId xmlns:p14="http://schemas.microsoft.com/office/powerpoint/2010/main" val="291004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8383-01F4-4616-813F-7E1C77C3D9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DF20EE-ADEF-4D17-92AB-895025D4115B}"/>
              </a:ext>
            </a:extLst>
          </p:cNvPr>
          <p:cNvSpPr>
            <a:spLocks noGrp="1"/>
          </p:cNvSpPr>
          <p:nvPr>
            <p:ph type="dt" sz="half" idx="10"/>
          </p:nvPr>
        </p:nvSpPr>
        <p:spPr/>
        <p:txBody>
          <a:bodyPr/>
          <a:lstStyle/>
          <a:p>
            <a:fld id="{446854E8-E53E-A646-A023-0CD2D11E61C1}" type="datetimeFigureOut">
              <a:rPr lang="en-GB" smtClean="0"/>
              <a:pPr/>
              <a:t>17/07/2026</a:t>
            </a:fld>
            <a:endParaRPr lang="en-GB"/>
          </a:p>
        </p:txBody>
      </p:sp>
      <p:sp>
        <p:nvSpPr>
          <p:cNvPr id="4" name="Footer Placeholder 3">
            <a:extLst>
              <a:ext uri="{FF2B5EF4-FFF2-40B4-BE49-F238E27FC236}">
                <a16:creationId xmlns:a16="http://schemas.microsoft.com/office/drawing/2014/main" id="{E235AEFB-8B54-4B67-8A8B-6795F2EAA3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E839376-116C-4520-860A-999E89700B5B}"/>
              </a:ext>
            </a:extLst>
          </p:cNvPr>
          <p:cNvSpPr>
            <a:spLocks noGrp="1"/>
          </p:cNvSpPr>
          <p:nvPr>
            <p:ph type="sldNum" sz="quarter" idx="12"/>
          </p:nvPr>
        </p:nvSpPr>
        <p:spPr/>
        <p:txBody>
          <a:bodyPr/>
          <a:lstStyle/>
          <a:p>
            <a:fld id="{918B2D71-B740-4A41-9691-816376770381}" type="slidenum">
              <a:rPr lang="en-GB" smtClean="0"/>
              <a:pPr/>
              <a:t>‹#›</a:t>
            </a:fld>
            <a:endParaRPr lang="en-GB"/>
          </a:p>
        </p:txBody>
      </p:sp>
    </p:spTree>
    <p:extLst>
      <p:ext uri="{BB962C8B-B14F-4D97-AF65-F5344CB8AC3E}">
        <p14:creationId xmlns:p14="http://schemas.microsoft.com/office/powerpoint/2010/main" val="2990690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4B6F50-7E86-437D-90C1-5C1C4208EAF0}"/>
              </a:ext>
            </a:extLst>
          </p:cNvPr>
          <p:cNvSpPr>
            <a:spLocks noGrp="1"/>
          </p:cNvSpPr>
          <p:nvPr>
            <p:ph type="dt" sz="half" idx="10"/>
          </p:nvPr>
        </p:nvSpPr>
        <p:spPr/>
        <p:txBody>
          <a:bodyPr/>
          <a:lstStyle/>
          <a:p>
            <a:fld id="{446854E8-E53E-A646-A023-0CD2D11E61C1}" type="datetimeFigureOut">
              <a:rPr lang="en-GB" smtClean="0"/>
              <a:pPr/>
              <a:t>17/07/2026</a:t>
            </a:fld>
            <a:endParaRPr lang="en-GB"/>
          </a:p>
        </p:txBody>
      </p:sp>
      <p:sp>
        <p:nvSpPr>
          <p:cNvPr id="3" name="Footer Placeholder 2">
            <a:extLst>
              <a:ext uri="{FF2B5EF4-FFF2-40B4-BE49-F238E27FC236}">
                <a16:creationId xmlns:a16="http://schemas.microsoft.com/office/drawing/2014/main" id="{5D7A8B1D-F438-4782-B851-1C4668EDEC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9178D0C-9096-4C52-87AD-9D4448282810}"/>
              </a:ext>
            </a:extLst>
          </p:cNvPr>
          <p:cNvSpPr>
            <a:spLocks noGrp="1"/>
          </p:cNvSpPr>
          <p:nvPr>
            <p:ph type="sldNum" sz="quarter" idx="12"/>
          </p:nvPr>
        </p:nvSpPr>
        <p:spPr/>
        <p:txBody>
          <a:bodyPr/>
          <a:lstStyle/>
          <a:p>
            <a:fld id="{918B2D71-B740-4A41-9691-816376770381}" type="slidenum">
              <a:rPr lang="en-GB" smtClean="0"/>
              <a:pPr/>
              <a:t>‹#›</a:t>
            </a:fld>
            <a:endParaRPr lang="en-GB"/>
          </a:p>
        </p:txBody>
      </p:sp>
    </p:spTree>
    <p:extLst>
      <p:ext uri="{BB962C8B-B14F-4D97-AF65-F5344CB8AC3E}">
        <p14:creationId xmlns:p14="http://schemas.microsoft.com/office/powerpoint/2010/main" val="2092996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68F3E-12D2-40C4-AE77-276D96476AE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460213-AD17-4200-B8FC-CA2808AE5A3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F35C55-BABD-4EEA-9419-7FDE9EC3657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064D34A-6372-47FE-9B37-F5954D01896E}"/>
              </a:ext>
            </a:extLst>
          </p:cNvPr>
          <p:cNvSpPr>
            <a:spLocks noGrp="1"/>
          </p:cNvSpPr>
          <p:nvPr>
            <p:ph type="dt" sz="half" idx="10"/>
          </p:nvPr>
        </p:nvSpPr>
        <p:spPr/>
        <p:txBody>
          <a:bodyPr/>
          <a:lstStyle/>
          <a:p>
            <a:fld id="{446854E8-E53E-A646-A023-0CD2D11E61C1}" type="datetimeFigureOut">
              <a:rPr lang="en-GB" smtClean="0"/>
              <a:pPr/>
              <a:t>17/07/2026</a:t>
            </a:fld>
            <a:endParaRPr lang="en-GB"/>
          </a:p>
        </p:txBody>
      </p:sp>
      <p:sp>
        <p:nvSpPr>
          <p:cNvPr id="6" name="Footer Placeholder 5">
            <a:extLst>
              <a:ext uri="{FF2B5EF4-FFF2-40B4-BE49-F238E27FC236}">
                <a16:creationId xmlns:a16="http://schemas.microsoft.com/office/drawing/2014/main" id="{7425B86A-4BC0-4CE4-A48D-77C612C338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AC7119-4A68-4C81-A29D-D2C8A146794C}"/>
              </a:ext>
            </a:extLst>
          </p:cNvPr>
          <p:cNvSpPr>
            <a:spLocks noGrp="1"/>
          </p:cNvSpPr>
          <p:nvPr>
            <p:ph type="sldNum" sz="quarter" idx="12"/>
          </p:nvPr>
        </p:nvSpPr>
        <p:spPr/>
        <p:txBody>
          <a:bodyPr/>
          <a:lstStyle/>
          <a:p>
            <a:fld id="{918B2D71-B740-4A41-9691-816376770381}" type="slidenum">
              <a:rPr lang="en-GB" smtClean="0"/>
              <a:pPr/>
              <a:t>‹#›</a:t>
            </a:fld>
            <a:endParaRPr lang="en-GB"/>
          </a:p>
        </p:txBody>
      </p:sp>
    </p:spTree>
    <p:extLst>
      <p:ext uri="{BB962C8B-B14F-4D97-AF65-F5344CB8AC3E}">
        <p14:creationId xmlns:p14="http://schemas.microsoft.com/office/powerpoint/2010/main" val="3819697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3CF6-4583-4192-95F2-CE7C511CBFC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C7DBFE-257D-41F6-B950-ECFD55E8D6D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36564934-E78C-4CC4-AADA-F7964110830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F3B3EB5-DB26-4081-92C8-E08E50782DBB}"/>
              </a:ext>
            </a:extLst>
          </p:cNvPr>
          <p:cNvSpPr>
            <a:spLocks noGrp="1"/>
          </p:cNvSpPr>
          <p:nvPr>
            <p:ph type="dt" sz="half" idx="10"/>
          </p:nvPr>
        </p:nvSpPr>
        <p:spPr/>
        <p:txBody>
          <a:bodyPr/>
          <a:lstStyle/>
          <a:p>
            <a:fld id="{446854E8-E53E-A646-A023-0CD2D11E61C1}" type="datetimeFigureOut">
              <a:rPr lang="en-GB" smtClean="0"/>
              <a:pPr/>
              <a:t>17/07/2026</a:t>
            </a:fld>
            <a:endParaRPr lang="en-GB"/>
          </a:p>
        </p:txBody>
      </p:sp>
      <p:sp>
        <p:nvSpPr>
          <p:cNvPr id="6" name="Footer Placeholder 5">
            <a:extLst>
              <a:ext uri="{FF2B5EF4-FFF2-40B4-BE49-F238E27FC236}">
                <a16:creationId xmlns:a16="http://schemas.microsoft.com/office/drawing/2014/main" id="{04F9CF5D-9015-4ED4-95A9-BC2301FBE2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313C46-E790-4FC5-83D5-E411DA5CA6D0}"/>
              </a:ext>
            </a:extLst>
          </p:cNvPr>
          <p:cNvSpPr>
            <a:spLocks noGrp="1"/>
          </p:cNvSpPr>
          <p:nvPr>
            <p:ph type="sldNum" sz="quarter" idx="12"/>
          </p:nvPr>
        </p:nvSpPr>
        <p:spPr/>
        <p:txBody>
          <a:bodyPr/>
          <a:lstStyle/>
          <a:p>
            <a:fld id="{918B2D71-B740-4A41-9691-816376770381}" type="slidenum">
              <a:rPr lang="en-GB" smtClean="0"/>
              <a:pPr/>
              <a:t>‹#›</a:t>
            </a:fld>
            <a:endParaRPr lang="en-GB"/>
          </a:p>
        </p:txBody>
      </p:sp>
    </p:spTree>
    <p:extLst>
      <p:ext uri="{BB962C8B-B14F-4D97-AF65-F5344CB8AC3E}">
        <p14:creationId xmlns:p14="http://schemas.microsoft.com/office/powerpoint/2010/main" val="674688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7234E2-DDE6-4D1E-8FE5-DC8464841E7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735ACF-EE12-4739-A40F-26F7868AF29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397DE0-823F-473F-B4A1-90F499AFB7A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46854E8-E53E-A646-A023-0CD2D11E61C1}" type="datetimeFigureOut">
              <a:rPr lang="en-GB" smtClean="0"/>
              <a:pPr/>
              <a:t>17/07/2026</a:t>
            </a:fld>
            <a:endParaRPr lang="en-GB"/>
          </a:p>
        </p:txBody>
      </p:sp>
      <p:sp>
        <p:nvSpPr>
          <p:cNvPr id="5" name="Footer Placeholder 4">
            <a:extLst>
              <a:ext uri="{FF2B5EF4-FFF2-40B4-BE49-F238E27FC236}">
                <a16:creationId xmlns:a16="http://schemas.microsoft.com/office/drawing/2014/main" id="{1B64D9B8-CB76-4F9E-815B-60E372B99E5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88AD2D-B529-4361-A3AA-CA4CC983234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8B2D71-B740-4A41-9691-816376770381}" type="slidenum">
              <a:rPr lang="en-GB" smtClean="0"/>
              <a:pPr/>
              <a:t>‹#›</a:t>
            </a:fld>
            <a:endParaRPr lang="en-GB"/>
          </a:p>
        </p:txBody>
      </p:sp>
    </p:spTree>
    <p:extLst>
      <p:ext uri="{BB962C8B-B14F-4D97-AF65-F5344CB8AC3E}">
        <p14:creationId xmlns:p14="http://schemas.microsoft.com/office/powerpoint/2010/main" val="10410286"/>
      </p:ext>
    </p:extLst>
  </p:cSld>
  <p:clrMap bg1="lt1" tx1="dk1" bg2="lt2" tx2="dk2" accent1="accent1" accent2="accent2" accent3="accent3" accent4="accent4" accent5="accent5" accent6="accent6" hlink="hlink" folHlink="folHlink"/>
  <p:sldLayoutIdLst>
    <p:sldLayoutId id="2147483685" r:id="rId1"/>
    <p:sldLayoutId id="2147483743"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744" r:id="rId11"/>
  </p:sldLayoutIdLs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12"/>
          <a:stretch>
            <a:fillRect/>
          </a:stretch>
        </p:blipFill>
        <p:spPr>
          <a:xfrm>
            <a:off x="8028384" y="260648"/>
            <a:ext cx="918102"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 id="2147483734" r:id="rId8"/>
    <p:sldLayoutId id="2147483737" r:id="rId9"/>
    <p:sldLayoutId id="2147483742" r:id="rId1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7"/>
          <a:stretch>
            <a:fillRect/>
          </a:stretch>
        </p:blipFill>
        <p:spPr>
          <a:xfrm>
            <a:off x="8012470" y="260648"/>
            <a:ext cx="949931"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32" r:id="rId4"/>
    <p:sldLayoutId id="214748372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emf"/><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726325" y="-174302"/>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94905" y="3744780"/>
            <a:ext cx="3642595" cy="1320553"/>
          </a:xfrm>
          <a:prstGeom prst="rect">
            <a:avLst/>
          </a:prstGeom>
        </p:spPr>
        <p:txBody>
          <a:bodyPr vert="horz" lIns="91440" tIns="45720" rIns="91440" bIns="45720" rtlCol="0" anchor="t">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accent3"/>
                </a:solidFill>
                <a:latin typeface="Comic Sans MS" panose="030F0702030302020204" pitchFamily="66" charset="0"/>
                <a:ea typeface="Calibri Light" panose="020F0302020204030204" pitchFamily="34" charset="0"/>
                <a:cs typeface="Calibri Light" panose="020F0302020204030204" pitchFamily="34" charset="0"/>
              </a:rPr>
              <a:t>Meet the Teacher </a:t>
            </a:r>
          </a:p>
          <a:p>
            <a:pPr algn="l"/>
            <a:endParaRPr lang="en-US" sz="3600" b="1" dirty="0">
              <a:solidFill>
                <a:schemeClr val="accent3"/>
              </a:solidFill>
              <a:latin typeface="Comic Sans MS" panose="030F0702030302020204" pitchFamily="66" charset="0"/>
              <a:ea typeface="Calibri Light" panose="020F0302020204030204" pitchFamily="34" charset="0"/>
              <a:cs typeface="Calibri Light" panose="020F0302020204030204" pitchFamily="34" charset="0"/>
            </a:endParaRPr>
          </a:p>
          <a:p>
            <a:pPr algn="l"/>
            <a:r>
              <a:rPr lang="en-US" sz="3600" b="1" dirty="0">
                <a:solidFill>
                  <a:schemeClr val="accent3"/>
                </a:solidFill>
                <a:latin typeface="Comic Sans MS" panose="030F0702030302020204" pitchFamily="66" charset="0"/>
                <a:ea typeface="Calibri Light" panose="020F0302020204030204" pitchFamily="34" charset="0"/>
                <a:cs typeface="Calibri Light" panose="020F0302020204030204" pitchFamily="34" charset="0"/>
              </a:rPr>
              <a:t>Year 2</a:t>
            </a:r>
          </a:p>
          <a:p>
            <a:pPr algn="l"/>
            <a:endParaRPr lang="en-US" sz="3600" b="1" dirty="0">
              <a:solidFill>
                <a:schemeClr val="accent3"/>
              </a:solidFill>
              <a:latin typeface="Calibri Light" panose="020F0302020204030204" pitchFamily="34" charset="0"/>
              <a:ea typeface="Calibri Light" panose="020F0302020204030204" pitchFamily="34" charset="0"/>
              <a:cs typeface="Calibri Light" panose="020F0302020204030204" pitchFamily="34" charset="0"/>
            </a:endParaRPr>
          </a:p>
          <a:p>
            <a:pPr algn="l"/>
            <a:endParaRPr lang="en-GB" sz="3600" b="1" dirty="0">
              <a:solidFill>
                <a:schemeClr val="accent3"/>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48EA48CC-ADD3-43C0-A368-662BC1C20F3E}"/>
              </a:ext>
            </a:extLst>
          </p:cNvPr>
          <p:cNvPicPr>
            <a:picLocks noChangeAspect="1"/>
          </p:cNvPicPr>
          <p:nvPr/>
        </p:nvPicPr>
        <p:blipFill>
          <a:blip r:embed="rId3"/>
          <a:srcRect/>
          <a:stretch/>
        </p:blipFill>
        <p:spPr>
          <a:xfrm>
            <a:off x="850396" y="646003"/>
            <a:ext cx="1373051" cy="2054906"/>
          </a:xfrm>
          <a:prstGeom prst="rect">
            <a:avLst/>
          </a:prstGeom>
        </p:spPr>
      </p:pic>
      <p:pic>
        <p:nvPicPr>
          <p:cNvPr id="3" name="Picture 2">
            <a:extLst>
              <a:ext uri="{FF2B5EF4-FFF2-40B4-BE49-F238E27FC236}">
                <a16:creationId xmlns:a16="http://schemas.microsoft.com/office/drawing/2014/main" id="{8CDE99C2-A4B5-4992-9D5A-117D51362CCA}"/>
              </a:ext>
            </a:extLst>
          </p:cNvPr>
          <p:cNvPicPr>
            <a:picLocks noChangeAspect="1"/>
          </p:cNvPicPr>
          <p:nvPr/>
        </p:nvPicPr>
        <p:blipFill>
          <a:blip r:embed="rId4"/>
          <a:stretch>
            <a:fillRect/>
          </a:stretch>
        </p:blipFill>
        <p:spPr>
          <a:xfrm>
            <a:off x="466927" y="2884749"/>
            <a:ext cx="2139991" cy="360411"/>
          </a:xfrm>
          <a:prstGeom prst="rect">
            <a:avLst/>
          </a:prstGeom>
        </p:spPr>
      </p:pic>
    </p:spTree>
    <p:extLst>
      <p:ext uri="{BB962C8B-B14F-4D97-AF65-F5344CB8AC3E}">
        <p14:creationId xmlns:p14="http://schemas.microsoft.com/office/powerpoint/2010/main" val="3664084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197514" y="1106742"/>
            <a:ext cx="7452828" cy="864096"/>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pPr marL="0" marR="0" lvl="0" indent="0" algn="l" defTabSz="685800" rtl="0" eaLnBrk="0" fontAlgn="base" latinLnBrk="0" hangingPunct="0">
              <a:lnSpc>
                <a:spcPct val="9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EE7E30"/>
              </a:solidFill>
              <a:effectLst/>
              <a:uLnTx/>
              <a:uFillTx/>
              <a:latin typeface="Calibri" panose="020F0502020204030204"/>
              <a:ea typeface="+mj-ea"/>
              <a:cs typeface="+mj-cs"/>
              <a:sym typeface="Calibri" panose="020F0502020204030204" pitchFamily="34" charset="0"/>
            </a:endParaRPr>
          </a:p>
        </p:txBody>
      </p:sp>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324022" y="683735"/>
            <a:ext cx="7790169" cy="668792"/>
          </a:xfrm>
        </p:spPr>
        <p:txBody>
          <a:bodyPr lIns="68580" tIns="34290" rIns="68580" bIns="34290" anchor="b" anchorCtr="0"/>
          <a:lstStyle/>
          <a:p>
            <a:r>
              <a:rPr lang="en-US" dirty="0">
                <a:latin typeface="Comic Sans MS" panose="030F0702030302020204" pitchFamily="66" charset="0"/>
              </a:rPr>
              <a:t>We use assessment to match your child’s reading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4085946" y="3905447"/>
            <a:ext cx="702078"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FFF3167-A2DB-438C-97A5-5CA290B0701E}"/>
              </a:ext>
            </a:extLst>
          </p:cNvPr>
          <p:cNvPicPr>
            <a:picLocks noChangeAspect="1"/>
          </p:cNvPicPr>
          <p:nvPr/>
        </p:nvPicPr>
        <p:blipFill>
          <a:blip r:embed="rId3"/>
          <a:stretch>
            <a:fillRect/>
          </a:stretch>
        </p:blipFill>
        <p:spPr>
          <a:xfrm>
            <a:off x="562530" y="2442902"/>
            <a:ext cx="3312892" cy="2842232"/>
          </a:xfrm>
          <a:prstGeom prst="rect">
            <a:avLst/>
          </a:prstGeom>
        </p:spPr>
      </p:pic>
      <p:pic>
        <p:nvPicPr>
          <p:cNvPr id="4098" name="Picture 2" descr="Big Cat Phonics for Little Wandle Letters and Sounds Revised – Age 7+ – Down my Street: Phase 4 Set 2">
            <a:extLst>
              <a:ext uri="{FF2B5EF4-FFF2-40B4-BE49-F238E27FC236}">
                <a16:creationId xmlns:a16="http://schemas.microsoft.com/office/drawing/2014/main" id="{9AAC0579-367B-4B45-BEC6-777850CF2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543" y="1970838"/>
            <a:ext cx="1748998" cy="24985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ig Cat Phonics for Little Wandle Letters and Sounds Revised – Age 7+ – Hello Feelings: Phase 5 Set 3">
            <a:extLst>
              <a:ext uri="{FF2B5EF4-FFF2-40B4-BE49-F238E27FC236}">
                <a16:creationId xmlns:a16="http://schemas.microsoft.com/office/drawing/2014/main" id="{8628A60F-B9F5-49A9-9687-01670E438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0698" y="2552197"/>
            <a:ext cx="1770530" cy="25414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ig Cat Phonics for Little Wandle Letters and Sounds Revised – Age 7+ – Zoom in: Phase 3 Set 2">
            <a:extLst>
              <a:ext uri="{FF2B5EF4-FFF2-40B4-BE49-F238E27FC236}">
                <a16:creationId xmlns:a16="http://schemas.microsoft.com/office/drawing/2014/main" id="{370708FE-A9CC-4D27-B693-22F28E327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890" y="3176419"/>
            <a:ext cx="1736505" cy="249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0160A8-1EAC-4211-865A-697A6253074E}"/>
              </a:ext>
            </a:extLst>
          </p:cNvPr>
          <p:cNvPicPr>
            <a:picLocks noChangeAspect="1"/>
          </p:cNvPicPr>
          <p:nvPr/>
        </p:nvPicPr>
        <p:blipFill>
          <a:blip r:embed="rId2"/>
          <a:stretch>
            <a:fillRect/>
          </a:stretch>
        </p:blipFill>
        <p:spPr>
          <a:xfrm>
            <a:off x="3337921" y="4419416"/>
            <a:ext cx="2297008" cy="2262146"/>
          </a:xfrm>
          <a:prstGeom prst="rect">
            <a:avLst/>
          </a:prstGeom>
        </p:spPr>
      </p:pic>
      <p:sp>
        <p:nvSpPr>
          <p:cNvPr id="2" name="Text Placeholder 1">
            <a:extLst>
              <a:ext uri="{FF2B5EF4-FFF2-40B4-BE49-F238E27FC236}">
                <a16:creationId xmlns:a16="http://schemas.microsoft.com/office/drawing/2014/main" id="{6B418343-77A0-49F1-A55C-9C8A9D857498}"/>
              </a:ext>
            </a:extLst>
          </p:cNvPr>
          <p:cNvSpPr>
            <a:spLocks noGrp="1"/>
          </p:cNvSpPr>
          <p:nvPr>
            <p:ph type="body" sz="quarter" idx="10"/>
          </p:nvPr>
        </p:nvSpPr>
        <p:spPr>
          <a:xfrm>
            <a:off x="2852940" y="1529133"/>
            <a:ext cx="3206070" cy="2643327"/>
          </a:xfrm>
        </p:spPr>
        <p:txBody>
          <a:bodyPr/>
          <a:lstStyle/>
          <a:p>
            <a:r>
              <a:rPr lang="en-US" sz="1800" dirty="0">
                <a:solidFill>
                  <a:schemeClr val="tx1"/>
                </a:solidFill>
                <a:latin typeface="Comic Sans MS" panose="030F0702030302020204" pitchFamily="66" charset="0"/>
              </a:rPr>
              <a:t>Age appropriate interests (7+) while focusing on words and sounds from Phase 4-5. </a:t>
            </a:r>
          </a:p>
          <a:p>
            <a:endParaRPr lang="en-US" sz="1800" dirty="0">
              <a:solidFill>
                <a:schemeClr val="tx1"/>
              </a:solidFill>
              <a:latin typeface="Comic Sans MS" panose="030F0702030302020204" pitchFamily="66" charset="0"/>
            </a:endParaRPr>
          </a:p>
          <a:p>
            <a:r>
              <a:rPr lang="en-US" sz="1800" dirty="0">
                <a:solidFill>
                  <a:schemeClr val="tx1"/>
                </a:solidFill>
                <a:latin typeface="Comic Sans MS" panose="030F0702030302020204" pitchFamily="66" charset="0"/>
              </a:rPr>
              <a:t>Support at the front and back of the book – key words and comprehension support. </a:t>
            </a:r>
          </a:p>
          <a:p>
            <a:pPr marL="0" indent="0">
              <a:buNone/>
            </a:pPr>
            <a:endParaRPr lang="en-GB" dirty="0"/>
          </a:p>
        </p:txBody>
      </p:sp>
      <p:sp>
        <p:nvSpPr>
          <p:cNvPr id="3" name="Title 2">
            <a:extLst>
              <a:ext uri="{FF2B5EF4-FFF2-40B4-BE49-F238E27FC236}">
                <a16:creationId xmlns:a16="http://schemas.microsoft.com/office/drawing/2014/main" id="{C70FC6E8-ACED-4530-8016-4A1BF2C19951}"/>
              </a:ext>
            </a:extLst>
          </p:cNvPr>
          <p:cNvSpPr>
            <a:spLocks noGrp="1"/>
          </p:cNvSpPr>
          <p:nvPr>
            <p:ph type="title"/>
          </p:nvPr>
        </p:nvSpPr>
        <p:spPr>
          <a:xfrm>
            <a:off x="222339" y="418081"/>
            <a:ext cx="7344816" cy="864096"/>
          </a:xfrm>
        </p:spPr>
        <p:txBody>
          <a:bodyPr/>
          <a:lstStyle/>
          <a:p>
            <a:r>
              <a:rPr lang="en-US" sz="3300" dirty="0">
                <a:latin typeface="Comic Sans MS" panose="030F0702030302020204" pitchFamily="66" charset="0"/>
              </a:rPr>
              <a:t>Phase 4 and Phase 5 - 7+ Books</a:t>
            </a:r>
            <a:endParaRPr lang="en-GB" sz="3300" dirty="0">
              <a:latin typeface="Comic Sans MS" panose="030F0702030302020204" pitchFamily="66" charset="0"/>
            </a:endParaRPr>
          </a:p>
        </p:txBody>
      </p:sp>
      <p:pic>
        <p:nvPicPr>
          <p:cNvPr id="6" name="Picture 5">
            <a:extLst>
              <a:ext uri="{FF2B5EF4-FFF2-40B4-BE49-F238E27FC236}">
                <a16:creationId xmlns:a16="http://schemas.microsoft.com/office/drawing/2014/main" id="{70C81578-7BF8-4EB0-9777-F4F2A09C58DB}"/>
              </a:ext>
            </a:extLst>
          </p:cNvPr>
          <p:cNvPicPr>
            <a:picLocks noChangeAspect="1"/>
          </p:cNvPicPr>
          <p:nvPr/>
        </p:nvPicPr>
        <p:blipFill rotWithShape="1">
          <a:blip r:embed="rId3"/>
          <a:srcRect t="5825" r="6128" b="8000"/>
          <a:stretch/>
        </p:blipFill>
        <p:spPr>
          <a:xfrm rot="5400000">
            <a:off x="5740416" y="2722438"/>
            <a:ext cx="3540530" cy="2439239"/>
          </a:xfrm>
          <a:prstGeom prst="rect">
            <a:avLst/>
          </a:prstGeom>
        </p:spPr>
      </p:pic>
      <p:pic>
        <p:nvPicPr>
          <p:cNvPr id="8" name="Picture 7">
            <a:extLst>
              <a:ext uri="{FF2B5EF4-FFF2-40B4-BE49-F238E27FC236}">
                <a16:creationId xmlns:a16="http://schemas.microsoft.com/office/drawing/2014/main" id="{7DEE45CB-D5DF-4D21-81D6-86663F65CBF8}"/>
              </a:ext>
            </a:extLst>
          </p:cNvPr>
          <p:cNvPicPr>
            <a:picLocks noChangeAspect="1"/>
          </p:cNvPicPr>
          <p:nvPr/>
        </p:nvPicPr>
        <p:blipFill rotWithShape="1">
          <a:blip r:embed="rId4"/>
          <a:srcRect l="4295" t="11779" r="4295" b="8001"/>
          <a:stretch/>
        </p:blipFill>
        <p:spPr>
          <a:xfrm rot="5400000">
            <a:off x="-254419" y="2815049"/>
            <a:ext cx="3540532" cy="2331885"/>
          </a:xfrm>
          <a:prstGeom prst="rect">
            <a:avLst/>
          </a:prstGeom>
        </p:spPr>
      </p:pic>
    </p:spTree>
    <p:extLst>
      <p:ext uri="{BB962C8B-B14F-4D97-AF65-F5344CB8AC3E}">
        <p14:creationId xmlns:p14="http://schemas.microsoft.com/office/powerpoint/2010/main" val="4264383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4FCF85-128B-4778-9439-8336C3250446}"/>
              </a:ext>
            </a:extLst>
          </p:cNvPr>
          <p:cNvPicPr>
            <a:picLocks noChangeAspect="1"/>
          </p:cNvPicPr>
          <p:nvPr/>
        </p:nvPicPr>
        <p:blipFill>
          <a:blip r:embed="rId2"/>
          <a:stretch>
            <a:fillRect/>
          </a:stretch>
        </p:blipFill>
        <p:spPr>
          <a:xfrm>
            <a:off x="4656252" y="1970838"/>
            <a:ext cx="3887240" cy="3954845"/>
          </a:xfrm>
          <a:prstGeom prst="rect">
            <a:avLst/>
          </a:prstGeom>
        </p:spPr>
      </p:pic>
      <p:pic>
        <p:nvPicPr>
          <p:cNvPr id="6" name="Picture 5">
            <a:extLst>
              <a:ext uri="{FF2B5EF4-FFF2-40B4-BE49-F238E27FC236}">
                <a16:creationId xmlns:a16="http://schemas.microsoft.com/office/drawing/2014/main" id="{ADB545AC-F597-4652-A06D-0B763977120C}"/>
              </a:ext>
            </a:extLst>
          </p:cNvPr>
          <p:cNvPicPr>
            <a:picLocks noChangeAspect="1"/>
          </p:cNvPicPr>
          <p:nvPr/>
        </p:nvPicPr>
        <p:blipFill>
          <a:blip r:embed="rId3"/>
          <a:stretch>
            <a:fillRect/>
          </a:stretch>
        </p:blipFill>
        <p:spPr>
          <a:xfrm>
            <a:off x="820345" y="1970839"/>
            <a:ext cx="2894960" cy="3694241"/>
          </a:xfrm>
          <a:prstGeom prst="rect">
            <a:avLst/>
          </a:prstGeom>
        </p:spPr>
      </p:pic>
      <p:sp>
        <p:nvSpPr>
          <p:cNvPr id="3" name="Title 2">
            <a:extLst>
              <a:ext uri="{FF2B5EF4-FFF2-40B4-BE49-F238E27FC236}">
                <a16:creationId xmlns:a16="http://schemas.microsoft.com/office/drawing/2014/main" id="{14AC42B6-95C4-4D36-96C4-AAF008A50778}"/>
              </a:ext>
            </a:extLst>
          </p:cNvPr>
          <p:cNvSpPr>
            <a:spLocks noGrp="1"/>
          </p:cNvSpPr>
          <p:nvPr>
            <p:ph type="title"/>
          </p:nvPr>
        </p:nvSpPr>
        <p:spPr/>
        <p:txBody>
          <a:bodyPr/>
          <a:lstStyle/>
          <a:p>
            <a:r>
              <a:rPr lang="en-US" sz="3600" dirty="0">
                <a:latin typeface="Comic Sans MS" panose="030F0702030302020204" pitchFamily="66" charset="0"/>
              </a:rPr>
              <a:t>Fluency Assessment </a:t>
            </a:r>
            <a:endParaRPr lang="en-GB" sz="3600" dirty="0">
              <a:latin typeface="Comic Sans MS" panose="030F0702030302020204" pitchFamily="66" charset="0"/>
            </a:endParaRPr>
          </a:p>
        </p:txBody>
      </p:sp>
    </p:spTree>
    <p:extLst>
      <p:ext uri="{BB962C8B-B14F-4D97-AF65-F5344CB8AC3E}">
        <p14:creationId xmlns:p14="http://schemas.microsoft.com/office/powerpoint/2010/main" val="3579466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B6BB76-C5BF-4395-9FE3-F06F68424F82}"/>
              </a:ext>
            </a:extLst>
          </p:cNvPr>
          <p:cNvPicPr>
            <a:picLocks noChangeAspect="1"/>
          </p:cNvPicPr>
          <p:nvPr/>
        </p:nvPicPr>
        <p:blipFill>
          <a:blip r:embed="rId2"/>
          <a:stretch>
            <a:fillRect/>
          </a:stretch>
        </p:blipFill>
        <p:spPr>
          <a:xfrm>
            <a:off x="942512" y="3638527"/>
            <a:ext cx="1351639" cy="1970689"/>
          </a:xfrm>
          <a:prstGeom prst="rect">
            <a:avLst/>
          </a:prstGeom>
        </p:spPr>
      </p:pic>
      <p:sp>
        <p:nvSpPr>
          <p:cNvPr id="3" name="Title 2">
            <a:extLst>
              <a:ext uri="{FF2B5EF4-FFF2-40B4-BE49-F238E27FC236}">
                <a16:creationId xmlns:a16="http://schemas.microsoft.com/office/drawing/2014/main" id="{C70FC6E8-ACED-4530-8016-4A1BF2C19951}"/>
              </a:ext>
            </a:extLst>
          </p:cNvPr>
          <p:cNvSpPr>
            <a:spLocks noGrp="1"/>
          </p:cNvSpPr>
          <p:nvPr>
            <p:ph type="title"/>
          </p:nvPr>
        </p:nvSpPr>
        <p:spPr>
          <a:xfrm>
            <a:off x="359531" y="332656"/>
            <a:ext cx="8012111" cy="1152128"/>
          </a:xfrm>
        </p:spPr>
        <p:txBody>
          <a:bodyPr/>
          <a:lstStyle/>
          <a:p>
            <a:r>
              <a:rPr lang="en-US" sz="3600" dirty="0">
                <a:latin typeface="Comic Sans MS" panose="030F0702030302020204" pitchFamily="66" charset="0"/>
              </a:rPr>
              <a:t>Fluency Books </a:t>
            </a:r>
            <a:r>
              <a:rPr lang="en-US" sz="2100" dirty="0">
                <a:latin typeface="Comic Sans MS" panose="030F0702030302020204" pitchFamily="66" charset="0"/>
              </a:rPr>
              <a:t>(60-70wpm+ and 90%+ accuracy)</a:t>
            </a:r>
            <a:endParaRPr lang="en-GB" dirty="0">
              <a:latin typeface="Comic Sans MS" panose="030F0702030302020204" pitchFamily="66" charset="0"/>
            </a:endParaRPr>
          </a:p>
        </p:txBody>
      </p:sp>
      <p:sp>
        <p:nvSpPr>
          <p:cNvPr id="6" name="Text Placeholder 3">
            <a:extLst>
              <a:ext uri="{FF2B5EF4-FFF2-40B4-BE49-F238E27FC236}">
                <a16:creationId xmlns:a16="http://schemas.microsoft.com/office/drawing/2014/main" id="{3772A267-0DDC-421B-B6ED-EF3CBA89C3C0}"/>
              </a:ext>
            </a:extLst>
          </p:cNvPr>
          <p:cNvSpPr txBox="1">
            <a:spLocks/>
          </p:cNvSpPr>
          <p:nvPr/>
        </p:nvSpPr>
        <p:spPr>
          <a:xfrm>
            <a:off x="343255" y="1848769"/>
            <a:ext cx="5838171" cy="3294366"/>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solidFill>
                <a:latin typeface="Comic Sans MS" panose="030F0702030302020204" pitchFamily="66" charset="0"/>
              </a:rPr>
              <a:t>Fluency 1-5 chapter books</a:t>
            </a:r>
          </a:p>
          <a:p>
            <a:r>
              <a:rPr lang="en-US" sz="2400" dirty="0">
                <a:solidFill>
                  <a:schemeClr val="tx1"/>
                </a:solidFill>
                <a:latin typeface="Comic Sans MS" panose="030F0702030302020204" pitchFamily="66" charset="0"/>
              </a:rPr>
              <a:t>Book talk </a:t>
            </a:r>
          </a:p>
          <a:p>
            <a:r>
              <a:rPr lang="en-US" sz="2400" dirty="0">
                <a:solidFill>
                  <a:schemeClr val="tx1"/>
                </a:solidFill>
                <a:latin typeface="Comic Sans MS" panose="030F0702030302020204" pitchFamily="66" charset="0"/>
              </a:rPr>
              <a:t>Challenge activity to extend </a:t>
            </a:r>
            <a:endParaRPr lang="en-GB" sz="2400" dirty="0">
              <a:solidFill>
                <a:schemeClr val="tx1"/>
              </a:solidFill>
              <a:latin typeface="Comic Sans MS" panose="030F0702030302020204" pitchFamily="66" charset="0"/>
            </a:endParaRPr>
          </a:p>
        </p:txBody>
      </p:sp>
      <p:pic>
        <p:nvPicPr>
          <p:cNvPr id="8" name="Picture 7">
            <a:extLst>
              <a:ext uri="{FF2B5EF4-FFF2-40B4-BE49-F238E27FC236}">
                <a16:creationId xmlns:a16="http://schemas.microsoft.com/office/drawing/2014/main" id="{26EE0FF8-59D1-4140-BFEF-04FC673A3005}"/>
              </a:ext>
            </a:extLst>
          </p:cNvPr>
          <p:cNvPicPr>
            <a:picLocks noChangeAspect="1"/>
          </p:cNvPicPr>
          <p:nvPr/>
        </p:nvPicPr>
        <p:blipFill>
          <a:blip r:embed="rId3"/>
          <a:stretch>
            <a:fillRect/>
          </a:stretch>
        </p:blipFill>
        <p:spPr>
          <a:xfrm rot="16200000">
            <a:off x="4482680" y="2847476"/>
            <a:ext cx="2786601" cy="3713422"/>
          </a:xfrm>
          <a:prstGeom prst="rect">
            <a:avLst/>
          </a:prstGeom>
        </p:spPr>
      </p:pic>
      <p:pic>
        <p:nvPicPr>
          <p:cNvPr id="1026" name="Picture 2" descr="Big Cat for Little Wandle Fluency: Levels 1 to 10 Complete Set">
            <a:extLst>
              <a:ext uri="{FF2B5EF4-FFF2-40B4-BE49-F238E27FC236}">
                <a16:creationId xmlns:a16="http://schemas.microsoft.com/office/drawing/2014/main" id="{8C7BE6F6-6683-4AEE-9A1E-976808F55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5929" y="1259220"/>
            <a:ext cx="2452562" cy="245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77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359532" y="1363009"/>
            <a:ext cx="4212468" cy="4886870"/>
          </a:xfrm>
        </p:spPr>
        <p:txBody>
          <a:bodyPr lIns="68580" tIns="34290" rIns="68580" bIns="34290" anchor="t"/>
          <a:lstStyle/>
          <a:p>
            <a:pPr marL="0" indent="0">
              <a:buNone/>
            </a:pPr>
            <a:r>
              <a:rPr lang="en-US" sz="1800" b="1" u="sng" dirty="0">
                <a:solidFill>
                  <a:schemeClr val="accent2"/>
                </a:solidFill>
                <a:latin typeface="Comic Sans MS" panose="030F0702030302020204" pitchFamily="66" charset="0"/>
              </a:rPr>
              <a:t>This means that your child should: </a:t>
            </a:r>
            <a:endParaRPr lang="en-US" sz="1800" b="1" u="sng" dirty="0">
              <a:solidFill>
                <a:schemeClr val="accent2"/>
              </a:solidFill>
              <a:latin typeface="Comic Sans MS" panose="030F0702030302020204" pitchFamily="66" charset="0"/>
              <a:cs typeface="Calibri"/>
            </a:endParaRPr>
          </a:p>
          <a:p>
            <a:r>
              <a:rPr lang="en-US" sz="1800" dirty="0">
                <a:solidFill>
                  <a:schemeClr val="accent2"/>
                </a:solidFill>
                <a:latin typeface="Comic Sans MS" panose="030F0702030302020204" pitchFamily="66" charset="0"/>
              </a:rPr>
              <a:t>Phase 2-5 - know all the sounds and tricky words in their phonics book well.</a:t>
            </a:r>
          </a:p>
          <a:p>
            <a:endParaRPr lang="en-US" sz="1800" dirty="0">
              <a:solidFill>
                <a:schemeClr val="accent2"/>
              </a:solidFill>
              <a:latin typeface="Comic Sans MS" panose="030F0702030302020204" pitchFamily="66" charset="0"/>
            </a:endParaRPr>
          </a:p>
          <a:p>
            <a:r>
              <a:rPr lang="en-US" sz="1800" dirty="0">
                <a:solidFill>
                  <a:schemeClr val="accent2"/>
                </a:solidFill>
                <a:latin typeface="Comic Sans MS" panose="030F0702030302020204" pitchFamily="66" charset="0"/>
                <a:cs typeface="Calibri"/>
              </a:rPr>
              <a:t>Fluency books – be reading 60-70wpm with 90% accuracy. </a:t>
            </a:r>
          </a:p>
          <a:p>
            <a:endParaRPr lang="en-US" sz="1800" dirty="0">
              <a:solidFill>
                <a:schemeClr val="accent2"/>
              </a:solidFill>
              <a:latin typeface="Comic Sans MS" panose="030F0702030302020204" pitchFamily="66" charset="0"/>
              <a:cs typeface="Calibri"/>
            </a:endParaRPr>
          </a:p>
          <a:p>
            <a:r>
              <a:rPr lang="en-US" sz="1800" dirty="0">
                <a:solidFill>
                  <a:schemeClr val="accent2"/>
                </a:solidFill>
                <a:latin typeface="Comic Sans MS" panose="030F0702030302020204" pitchFamily="66" charset="0"/>
              </a:rPr>
              <a:t>read many of the words by silent blending (in their head) – their reading will be automatic.</a:t>
            </a:r>
          </a:p>
          <a:p>
            <a:endParaRPr lang="en-US" sz="1800" dirty="0">
              <a:solidFill>
                <a:schemeClr val="accent2"/>
              </a:solidFill>
              <a:latin typeface="Comic Sans MS" panose="030F0702030302020204" pitchFamily="66" charset="0"/>
              <a:cs typeface="Calibri"/>
            </a:endParaRPr>
          </a:p>
          <a:p>
            <a:r>
              <a:rPr lang="en-US" sz="1800" dirty="0">
                <a:solidFill>
                  <a:schemeClr val="accent2"/>
                </a:solidFill>
                <a:latin typeface="Comic Sans MS" panose="030F0702030302020204" pitchFamily="66" charset="0"/>
              </a:rPr>
              <a:t>only need to stop and sound out about 5% of the words by the time they bring the book home – but they should be able to do this on their own.</a:t>
            </a:r>
            <a:endParaRPr lang="en-US" sz="1800" dirty="0">
              <a:solidFill>
                <a:schemeClr val="accent2"/>
              </a:solidFill>
              <a:latin typeface="Comic Sans MS" panose="030F0702030302020204" pitchFamily="66" charset="0"/>
              <a:cs typeface="Calibri"/>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68580" tIns="34290" rIns="68580" bIns="34290" rtlCol="0" anchor="ctr">
            <a:normAutofit/>
          </a:bodyPr>
          <a:lstStyle/>
          <a:p>
            <a:pPr eaLnBrk="1" hangingPunct="1"/>
            <a:r>
              <a:rPr lang="en-US" sz="3600" dirty="0">
                <a:latin typeface="Comic Sans MS" panose="030F0702030302020204" pitchFamily="66" charset="0"/>
              </a:rPr>
              <a:t>Reading a book at the right level</a:t>
            </a:r>
          </a:p>
        </p:txBody>
      </p:sp>
      <p:pic>
        <p:nvPicPr>
          <p:cNvPr id="4" name="Picture 3">
            <a:extLst>
              <a:ext uri="{FF2B5EF4-FFF2-40B4-BE49-F238E27FC236}">
                <a16:creationId xmlns:a16="http://schemas.microsoft.com/office/drawing/2014/main" id="{90A0F354-7657-4808-AAF3-D9913E6DA8CF}"/>
              </a:ext>
            </a:extLst>
          </p:cNvPr>
          <p:cNvPicPr>
            <a:picLocks noChangeAspect="1"/>
          </p:cNvPicPr>
          <p:nvPr/>
        </p:nvPicPr>
        <p:blipFill>
          <a:blip r:embed="rId3"/>
          <a:stretch>
            <a:fillRect/>
          </a:stretch>
        </p:blipFill>
        <p:spPr>
          <a:xfrm>
            <a:off x="4572001" y="2144367"/>
            <a:ext cx="3928196" cy="2956892"/>
          </a:xfrm>
          <a:prstGeom prst="roundRect">
            <a:avLst/>
          </a:prstGeom>
        </p:spPr>
      </p:pic>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197514" y="-27384"/>
            <a:ext cx="6417413" cy="6701483"/>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1" y="2942946"/>
            <a:ext cx="9143999" cy="1107996"/>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6600" i="0" u="none" strike="noStrike" kern="1200" cap="none" spc="0" normalizeH="0" baseline="0" noProof="0" dirty="0">
                <a:ln>
                  <a:noFill/>
                </a:ln>
                <a:solidFill>
                  <a:srgbClr val="FFFFFF"/>
                </a:solidFill>
                <a:effectLst/>
                <a:uLnTx/>
                <a:uFillTx/>
                <a:latin typeface="Comic Sans MS" panose="030F0702030302020204" pitchFamily="66" charset="0"/>
                <a:sym typeface="Calibri" panose="020F0502020204030204" pitchFamily="34" charset="0"/>
              </a:rPr>
              <a:t>Reading at home</a:t>
            </a:r>
          </a:p>
        </p:txBody>
      </p:sp>
    </p:spTree>
    <p:extLst>
      <p:ext uri="{BB962C8B-B14F-4D97-AF65-F5344CB8AC3E}">
        <p14:creationId xmlns:p14="http://schemas.microsoft.com/office/powerpoint/2010/main" val="2765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3"/>
          <a:stretch>
            <a:fillRect/>
          </a:stretch>
        </p:blipFill>
        <p:spPr>
          <a:xfrm>
            <a:off x="1590590" y="1882789"/>
            <a:ext cx="5962822" cy="3937713"/>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sz="4050" dirty="0">
                <a:latin typeface="Comic Sans MS" panose="030F0702030302020204" pitchFamily="66" charset="0"/>
              </a:rPr>
              <a:t>Books to read at home</a:t>
            </a:r>
          </a:p>
        </p:txBody>
      </p:sp>
      <p:sp>
        <p:nvSpPr>
          <p:cNvPr id="8" name="Rectangle 7">
            <a:extLst>
              <a:ext uri="{FF2B5EF4-FFF2-40B4-BE49-F238E27FC236}">
                <a16:creationId xmlns:a16="http://schemas.microsoft.com/office/drawing/2014/main" id="{58A4A86D-1242-B34F-88C8-5D9AC660725C}"/>
              </a:ext>
            </a:extLst>
          </p:cNvPr>
          <p:cNvSpPr/>
          <p:nvPr/>
        </p:nvSpPr>
        <p:spPr>
          <a:xfrm>
            <a:off x="3041516" y="4077072"/>
            <a:ext cx="3186354" cy="847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Calibri" panose="020F0502020204030204" pitchFamily="34" charset="0"/>
            </a:endParaRPr>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4"/>
          <a:stretch>
            <a:fillRect/>
          </a:stretch>
        </p:blipFill>
        <p:spPr>
          <a:xfrm>
            <a:off x="5004049" y="3915055"/>
            <a:ext cx="1139474" cy="1139474"/>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5"/>
          <a:stretch>
            <a:fillRect/>
          </a:stretch>
        </p:blipFill>
        <p:spPr>
          <a:xfrm>
            <a:off x="2976967" y="4168504"/>
            <a:ext cx="664694" cy="664694"/>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4258537" y="3378476"/>
            <a:ext cx="626927" cy="626927"/>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Calibri" panose="020F0502020204030204" pitchFamily="34" charset="0"/>
              </a:endParaRPr>
            </a:p>
          </p:txBody>
        </p:sp>
      </p:grpSp>
      <p:pic>
        <p:nvPicPr>
          <p:cNvPr id="12" name="Picture 11" descr="A bug on a leaf&#10;&#10;Description automatically generated with low confidence">
            <a:extLst>
              <a:ext uri="{FF2B5EF4-FFF2-40B4-BE49-F238E27FC236}">
                <a16:creationId xmlns:a16="http://schemas.microsoft.com/office/drawing/2014/main" id="{379D9E7B-638A-44E5-A94A-3F3E0B2D83CB}"/>
              </a:ext>
            </a:extLst>
          </p:cNvPr>
          <p:cNvPicPr>
            <a:picLocks noChangeAspect="1"/>
          </p:cNvPicPr>
          <p:nvPr/>
        </p:nvPicPr>
        <p:blipFill>
          <a:blip r:embed="rId6"/>
          <a:stretch>
            <a:fillRect/>
          </a:stretch>
        </p:blipFill>
        <p:spPr>
          <a:xfrm>
            <a:off x="689531" y="2890745"/>
            <a:ext cx="1586312" cy="2229315"/>
          </a:xfrm>
          <a:prstGeom prst="rect">
            <a:avLst/>
          </a:prstGeom>
        </p:spPr>
      </p:pic>
      <p:pic>
        <p:nvPicPr>
          <p:cNvPr id="13" name="Picture 12" descr="A screenshot of a video game&#10;&#10;Description automatically generated with low confidence">
            <a:extLst>
              <a:ext uri="{FF2B5EF4-FFF2-40B4-BE49-F238E27FC236}">
                <a16:creationId xmlns:a16="http://schemas.microsoft.com/office/drawing/2014/main" id="{0825E509-7B96-4A36-B64F-864136ABFF66}"/>
              </a:ext>
            </a:extLst>
          </p:cNvPr>
          <p:cNvPicPr>
            <a:picLocks noChangeAspect="1"/>
          </p:cNvPicPr>
          <p:nvPr/>
        </p:nvPicPr>
        <p:blipFill>
          <a:blip r:embed="rId7"/>
          <a:stretch>
            <a:fillRect/>
          </a:stretch>
        </p:blipFill>
        <p:spPr>
          <a:xfrm>
            <a:off x="6640297" y="2470776"/>
            <a:ext cx="957263" cy="1281113"/>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DB170FC8-44BA-4F94-A1A7-9E0D7C369606}"/>
              </a:ext>
            </a:extLst>
          </p:cNvPr>
          <p:cNvPicPr>
            <a:picLocks noChangeAspect="1"/>
          </p:cNvPicPr>
          <p:nvPr/>
        </p:nvPicPr>
        <p:blipFill>
          <a:blip r:embed="rId8"/>
          <a:stretch>
            <a:fillRect/>
          </a:stretch>
        </p:blipFill>
        <p:spPr>
          <a:xfrm>
            <a:off x="6630534" y="4001055"/>
            <a:ext cx="1175821" cy="1336826"/>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567B46D-84F6-4D31-B33A-3BAF33F81A33}"/>
              </a:ext>
            </a:extLst>
          </p:cNvPr>
          <p:cNvPicPr>
            <a:picLocks noChangeAspect="1"/>
          </p:cNvPicPr>
          <p:nvPr/>
        </p:nvPicPr>
        <p:blipFill>
          <a:blip r:embed="rId9"/>
          <a:stretch>
            <a:fillRect/>
          </a:stretch>
        </p:blipFill>
        <p:spPr>
          <a:xfrm>
            <a:off x="7956075" y="3001102"/>
            <a:ext cx="992006" cy="1507190"/>
          </a:xfrm>
          <a:prstGeom prst="rect">
            <a:avLst/>
          </a:prstGeom>
        </p:spPr>
      </p:pic>
    </p:spTree>
    <p:extLst>
      <p:ext uri="{BB962C8B-B14F-4D97-AF65-F5344CB8AC3E}">
        <p14:creationId xmlns:p14="http://schemas.microsoft.com/office/powerpoint/2010/main" val="376929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359533" y="1416157"/>
            <a:ext cx="4390626" cy="2823677"/>
          </a:xfrm>
        </p:spPr>
        <p:txBody>
          <a:bodyPr lIns="68580" tIns="34290" rIns="68580" bIns="34290" anchor="t"/>
          <a:lstStyle/>
          <a:p>
            <a:r>
              <a:rPr lang="en-US" sz="2400" dirty="0">
                <a:solidFill>
                  <a:schemeClr val="accent2"/>
                </a:solidFill>
                <a:latin typeface="Comic Sans MS" panose="030F0702030302020204" pitchFamily="66" charset="0"/>
              </a:rPr>
              <a:t>Your child should be able to read their book without your help.</a:t>
            </a:r>
          </a:p>
          <a:p>
            <a:endParaRPr lang="en-US" sz="2400" dirty="0">
              <a:solidFill>
                <a:schemeClr val="accent2"/>
              </a:solidFill>
              <a:latin typeface="Comic Sans MS" panose="030F0702030302020204" pitchFamily="66" charset="0"/>
              <a:cs typeface="Calibri"/>
            </a:endParaRPr>
          </a:p>
          <a:p>
            <a:r>
              <a:rPr lang="en-US" sz="2400" dirty="0">
                <a:solidFill>
                  <a:schemeClr val="accent2"/>
                </a:solidFill>
                <a:latin typeface="Comic Sans MS" panose="030F0702030302020204" pitchFamily="66" charset="0"/>
              </a:rPr>
              <a:t>If they can’t read a word, read it to them.</a:t>
            </a:r>
          </a:p>
          <a:p>
            <a:endParaRPr lang="en-US" sz="2400" dirty="0">
              <a:solidFill>
                <a:schemeClr val="accent2"/>
              </a:solidFill>
              <a:latin typeface="Comic Sans MS" panose="030F0702030302020204" pitchFamily="66" charset="0"/>
              <a:cs typeface="Calibri"/>
            </a:endParaRPr>
          </a:p>
          <a:p>
            <a:r>
              <a:rPr lang="en-US" sz="2400" dirty="0">
                <a:solidFill>
                  <a:schemeClr val="accent2"/>
                </a:solidFill>
                <a:latin typeface="Comic Sans MS" panose="030F0702030302020204" pitchFamily="66" charset="0"/>
              </a:rPr>
              <a:t>Talk about the book and celebrate their success.</a:t>
            </a:r>
            <a:endParaRPr lang="en-US" sz="2400" dirty="0">
              <a:solidFill>
                <a:schemeClr val="accent2"/>
              </a:solidFill>
              <a:latin typeface="Comic Sans MS" panose="030F0702030302020204" pitchFamily="66" charset="0"/>
              <a:cs typeface="Calibri"/>
            </a:endParaRP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a:xfrm>
            <a:off x="79280" y="265585"/>
            <a:ext cx="8034909" cy="737592"/>
          </a:xfrm>
        </p:spPr>
        <p:txBody>
          <a:bodyPr/>
          <a:lstStyle/>
          <a:p>
            <a:r>
              <a:rPr lang="en-US" sz="2800" dirty="0">
                <a:latin typeface="Comic Sans MS" panose="030F0702030302020204" pitchFamily="66" charset="0"/>
              </a:rPr>
              <a:t>Listening to your child read their phonics book</a:t>
            </a:r>
          </a:p>
        </p:txBody>
      </p:sp>
      <p:pic>
        <p:nvPicPr>
          <p:cNvPr id="6" name="Picture 2" descr="Big Cat Phonics for Little Wandle Letters and Sounds Revised – Age 7+ – Parasports: Phase 4 Set 2">
            <a:extLst>
              <a:ext uri="{FF2B5EF4-FFF2-40B4-BE49-F238E27FC236}">
                <a16:creationId xmlns:a16="http://schemas.microsoft.com/office/drawing/2014/main" id="{7C653BF6-E9ED-4C40-B8B1-472F34132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216" y="1416157"/>
            <a:ext cx="1744873" cy="25056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ig Cat Phonics for Little Wandle Letters and Sounds Revised – Age 7+ – The Lights in the Darkness: Phase 3 Set 2">
            <a:extLst>
              <a:ext uri="{FF2B5EF4-FFF2-40B4-BE49-F238E27FC236}">
                <a16:creationId xmlns:a16="http://schemas.microsoft.com/office/drawing/2014/main" id="{D0BB020C-78C3-4C5B-823F-47C0EEF8D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7146" y="3519412"/>
            <a:ext cx="1742446" cy="250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6DF198-603E-43AD-8066-644E41655EAE}"/>
              </a:ext>
            </a:extLst>
          </p:cNvPr>
          <p:cNvSpPr>
            <a:spLocks noGrp="1"/>
          </p:cNvSpPr>
          <p:nvPr>
            <p:ph type="title"/>
          </p:nvPr>
        </p:nvSpPr>
        <p:spPr/>
        <p:txBody>
          <a:bodyPr/>
          <a:lstStyle/>
          <a:p>
            <a:r>
              <a:rPr lang="en-US" sz="4500" dirty="0">
                <a:latin typeface="Comic Sans MS" panose="030F0702030302020204" pitchFamily="66" charset="0"/>
              </a:rPr>
              <a:t>Key Points </a:t>
            </a:r>
            <a:endParaRPr lang="en-GB" sz="4500" dirty="0">
              <a:latin typeface="Comic Sans MS" panose="030F0702030302020204" pitchFamily="66" charset="0"/>
            </a:endParaRPr>
          </a:p>
        </p:txBody>
      </p:sp>
      <p:sp>
        <p:nvSpPr>
          <p:cNvPr id="4" name="Rectangle: Rounded Corners 3">
            <a:extLst>
              <a:ext uri="{FF2B5EF4-FFF2-40B4-BE49-F238E27FC236}">
                <a16:creationId xmlns:a16="http://schemas.microsoft.com/office/drawing/2014/main" id="{A741D250-771E-4D7E-A168-42C1E1431DFB}"/>
              </a:ext>
            </a:extLst>
          </p:cNvPr>
          <p:cNvSpPr/>
          <p:nvPr/>
        </p:nvSpPr>
        <p:spPr>
          <a:xfrm>
            <a:off x="359532" y="1651247"/>
            <a:ext cx="3493377" cy="324922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r>
              <a:rPr lang="en-US" sz="1400" dirty="0">
                <a:solidFill>
                  <a:schemeClr val="tx1"/>
                </a:solidFill>
                <a:latin typeface="Comic Sans MS" panose="030F0702030302020204" pitchFamily="66" charset="0"/>
              </a:rPr>
              <a:t>Children will read their book, matched to their phonics/reading level, in a small group 3 times a week (Mon-Weds).</a:t>
            </a: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r>
              <a:rPr lang="en-US" sz="1400" dirty="0">
                <a:solidFill>
                  <a:schemeClr val="tx1"/>
                </a:solidFill>
                <a:latin typeface="Comic Sans MS" panose="030F0702030302020204" pitchFamily="66" charset="0"/>
              </a:rPr>
              <a:t>Please encourage your child to read as little/much of their book per day as they can and re-read for </a:t>
            </a:r>
            <a:r>
              <a:rPr lang="en-US" sz="1400" u="sng" dirty="0">
                <a:solidFill>
                  <a:schemeClr val="tx1"/>
                </a:solidFill>
                <a:latin typeface="Comic Sans MS" panose="030F0702030302020204" pitchFamily="66" charset="0"/>
              </a:rPr>
              <a:t>fluency</a:t>
            </a:r>
            <a:r>
              <a:rPr lang="en-US" sz="1400" dirty="0">
                <a:solidFill>
                  <a:schemeClr val="tx1"/>
                </a:solidFill>
                <a:latin typeface="Comic Sans MS" panose="030F0702030302020204" pitchFamily="66" charset="0"/>
              </a:rPr>
              <a:t> if they finish.</a:t>
            </a: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r>
              <a:rPr lang="en-US" sz="1400" dirty="0">
                <a:solidFill>
                  <a:schemeClr val="tx1"/>
                </a:solidFill>
                <a:latin typeface="Comic Sans MS" panose="030F0702030302020204" pitchFamily="66" charset="0"/>
              </a:rPr>
              <a:t>Book talk and challenge at the back of fluency books. </a:t>
            </a: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a:p>
            <a:endParaRPr lang="en-US" sz="1400" dirty="0">
              <a:solidFill>
                <a:schemeClr val="tx1"/>
              </a:solidFill>
              <a:latin typeface="Comic Sans MS" panose="030F0702030302020204" pitchFamily="66" charset="0"/>
            </a:endParaRPr>
          </a:p>
        </p:txBody>
      </p:sp>
      <p:sp>
        <p:nvSpPr>
          <p:cNvPr id="5" name="Rectangle: Rounded Corners 4">
            <a:extLst>
              <a:ext uri="{FF2B5EF4-FFF2-40B4-BE49-F238E27FC236}">
                <a16:creationId xmlns:a16="http://schemas.microsoft.com/office/drawing/2014/main" id="{6C99FC40-F52A-4AF2-A1B6-B8969866CB3F}"/>
              </a:ext>
            </a:extLst>
          </p:cNvPr>
          <p:cNvSpPr/>
          <p:nvPr/>
        </p:nvSpPr>
        <p:spPr>
          <a:xfrm>
            <a:off x="4314547" y="1085046"/>
            <a:ext cx="3728622" cy="414390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Comic Sans MS" panose="030F0702030302020204" pitchFamily="66" charset="0"/>
            </a:endParaRPr>
          </a:p>
          <a:p>
            <a:r>
              <a:rPr lang="en-US" sz="1400" dirty="0">
                <a:solidFill>
                  <a:schemeClr val="tx1"/>
                </a:solidFill>
                <a:latin typeface="Comic Sans MS" panose="030F0702030302020204" pitchFamily="66" charset="0"/>
              </a:rPr>
              <a:t>Their book will come home on a </a:t>
            </a:r>
            <a:r>
              <a:rPr lang="en-US" sz="1400" i="1" u="sng" dirty="0">
                <a:solidFill>
                  <a:schemeClr val="tx1"/>
                </a:solidFill>
                <a:latin typeface="Comic Sans MS" panose="030F0702030302020204" pitchFamily="66" charset="0"/>
              </a:rPr>
              <a:t>Wednesday</a:t>
            </a:r>
            <a:r>
              <a:rPr lang="en-US" sz="1400" dirty="0">
                <a:solidFill>
                  <a:schemeClr val="tx1"/>
                </a:solidFill>
                <a:latin typeface="Comic Sans MS" panose="030F0702030302020204" pitchFamily="66" charset="0"/>
              </a:rPr>
              <a:t> and your child will keep it until the following </a:t>
            </a:r>
            <a:r>
              <a:rPr lang="en-US" sz="1400" i="1" u="sng" dirty="0">
                <a:solidFill>
                  <a:schemeClr val="tx1"/>
                </a:solidFill>
                <a:latin typeface="Comic Sans MS" panose="030F0702030302020204" pitchFamily="66" charset="0"/>
              </a:rPr>
              <a:t>Tuesday. </a:t>
            </a:r>
          </a:p>
          <a:p>
            <a:endParaRPr lang="en-US" sz="1400" i="1" u="sng" dirty="0">
              <a:solidFill>
                <a:schemeClr val="tx1"/>
              </a:solidFill>
              <a:latin typeface="Comic Sans MS" panose="030F0702030302020204" pitchFamily="66" charset="0"/>
            </a:endParaRPr>
          </a:p>
          <a:p>
            <a:r>
              <a:rPr lang="en-US" sz="1400" i="1" u="sng" dirty="0">
                <a:solidFill>
                  <a:schemeClr val="tx1"/>
                </a:solidFill>
                <a:latin typeface="Comic Sans MS" panose="030F0702030302020204" pitchFamily="66" charset="0"/>
              </a:rPr>
              <a:t>All reading records and books to be in on a Tuesday. </a:t>
            </a:r>
          </a:p>
          <a:p>
            <a:endParaRPr lang="en-US" sz="1400" i="1" u="sng" dirty="0">
              <a:solidFill>
                <a:schemeClr val="tx1"/>
              </a:solidFill>
              <a:latin typeface="Comic Sans MS" panose="030F0702030302020204" pitchFamily="66" charset="0"/>
            </a:endParaRPr>
          </a:p>
          <a:p>
            <a:r>
              <a:rPr lang="en-US" sz="1400" dirty="0">
                <a:solidFill>
                  <a:schemeClr val="tx1"/>
                </a:solidFill>
                <a:latin typeface="Comic Sans MS" panose="030F0702030302020204" pitchFamily="66" charset="0"/>
              </a:rPr>
              <a:t>Please </a:t>
            </a:r>
            <a:r>
              <a:rPr lang="en-US" sz="1400" u="sng" dirty="0">
                <a:solidFill>
                  <a:schemeClr val="tx1"/>
                </a:solidFill>
                <a:latin typeface="Comic Sans MS" panose="030F0702030302020204" pitchFamily="66" charset="0"/>
              </a:rPr>
              <a:t>write in your child’s reading record </a:t>
            </a:r>
            <a:r>
              <a:rPr lang="en-US" sz="1400" dirty="0">
                <a:solidFill>
                  <a:schemeClr val="tx1"/>
                </a:solidFill>
                <a:latin typeface="Comic Sans MS" panose="030F0702030302020204" pitchFamily="66" charset="0"/>
              </a:rPr>
              <a:t>when they have read.</a:t>
            </a:r>
          </a:p>
          <a:p>
            <a:endParaRPr lang="en-US" sz="1400" dirty="0">
              <a:solidFill>
                <a:schemeClr val="tx1"/>
              </a:solidFill>
              <a:latin typeface="Comic Sans MS" panose="030F0702030302020204" pitchFamily="66" charset="0"/>
            </a:endParaRPr>
          </a:p>
          <a:p>
            <a:r>
              <a:rPr lang="en-US" sz="1400" u="sng" dirty="0">
                <a:solidFill>
                  <a:schemeClr val="tx1"/>
                </a:solidFill>
                <a:latin typeface="Comic Sans MS" panose="030F0702030302020204" pitchFamily="66" charset="0"/>
              </a:rPr>
              <a:t>Your child won’t have their school reading book/reading record on a Tuesday evening </a:t>
            </a:r>
            <a:r>
              <a:rPr lang="en-US" sz="1400" dirty="0">
                <a:solidFill>
                  <a:schemeClr val="tx1"/>
                </a:solidFill>
                <a:latin typeface="Comic Sans MS" panose="030F0702030302020204" pitchFamily="66" charset="0"/>
              </a:rPr>
              <a:t>as we will keep this in school ready to hand out their new book on Wednesday. </a:t>
            </a:r>
          </a:p>
          <a:p>
            <a:pPr algn="ctr"/>
            <a:endParaRPr lang="en-GB" dirty="0"/>
          </a:p>
        </p:txBody>
      </p:sp>
      <p:sp>
        <p:nvSpPr>
          <p:cNvPr id="6" name="Rectangle: Rounded Corners 5">
            <a:extLst>
              <a:ext uri="{FF2B5EF4-FFF2-40B4-BE49-F238E27FC236}">
                <a16:creationId xmlns:a16="http://schemas.microsoft.com/office/drawing/2014/main" id="{540090AE-702F-4117-992B-C2F57B9F68E0}"/>
              </a:ext>
            </a:extLst>
          </p:cNvPr>
          <p:cNvSpPr/>
          <p:nvPr/>
        </p:nvSpPr>
        <p:spPr>
          <a:xfrm>
            <a:off x="359532" y="5726714"/>
            <a:ext cx="8455994" cy="66608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omic Sans MS" panose="030F0702030302020204" pitchFamily="66" charset="0"/>
              </a:rPr>
              <a:t>Feel free to read wider too – books at home, from the library etc</a:t>
            </a:r>
            <a:r>
              <a:rPr lang="en-US" sz="1400" dirty="0">
                <a:solidFill>
                  <a:schemeClr val="tx1"/>
                </a:solidFill>
                <a:latin typeface="Comic Sans MS" panose="030F0702030302020204" pitchFamily="66" charset="0"/>
              </a:rPr>
              <a:t>.</a:t>
            </a:r>
          </a:p>
        </p:txBody>
      </p:sp>
    </p:spTree>
    <p:extLst>
      <p:ext uri="{BB962C8B-B14F-4D97-AF65-F5344CB8AC3E}">
        <p14:creationId xmlns:p14="http://schemas.microsoft.com/office/powerpoint/2010/main" val="447224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726325" y="-174302"/>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4400" b="0" i="0" u="none" strike="noStrike" kern="1200" cap="none" spc="0" normalizeH="0" baseline="0" noProof="0">
              <a:ln>
                <a:noFill/>
              </a:ln>
              <a:solidFill>
                <a:srgbClr val="000000"/>
              </a:solidFill>
              <a:effectLst/>
              <a:uLnTx/>
              <a:uFillTx/>
              <a:latin typeface="Roboto"/>
              <a:ea typeface="+mj-ea"/>
              <a:cs typeface="+mj-cs"/>
            </a:endParaRPr>
          </a:p>
        </p:txBody>
      </p:sp>
      <p:sp>
        <p:nvSpPr>
          <p:cNvPr id="9" name="Rectangle 8"/>
          <p:cNvSpPr/>
          <p:nvPr/>
        </p:nvSpPr>
        <p:spPr>
          <a:xfrm>
            <a:off x="-296091" y="1395250"/>
            <a:ext cx="9361713" cy="595932"/>
          </a:xfrm>
          <a:prstGeom prst="rect">
            <a:avLst/>
          </a:prstGeom>
        </p:spPr>
        <p:txBody>
          <a:bodyPr wrap="square">
            <a:spAutoFit/>
          </a:bodyPr>
          <a:lstStyle/>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234182" y="3093068"/>
            <a:ext cx="3370152" cy="1008415"/>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err="1">
                <a:solidFill>
                  <a:srgbClr val="000000"/>
                </a:solidFill>
                <a:latin typeface="Comic Sans MS" panose="030F0702030302020204" pitchFamily="66" charset="0"/>
                <a:ea typeface="Calibri Light" panose="020F0302020204030204" pitchFamily="34" charset="0"/>
                <a:cs typeface="Calibri Light"/>
              </a:rPr>
              <a:t>Maths</a:t>
            </a:r>
            <a:endParaRPr kumimoji="0" lang="en-GB" sz="4400" b="0" i="0" u="none" strike="noStrike" kern="1200" cap="none" spc="0" normalizeH="0" baseline="0" noProof="0" dirty="0">
              <a:ln>
                <a:noFill/>
              </a:ln>
              <a:solidFill>
                <a:srgbClr val="000000"/>
              </a:solidFill>
              <a:effectLst/>
              <a:uLnTx/>
              <a:uFillTx/>
              <a:latin typeface="Comic Sans MS" panose="030F0702030302020204" pitchFamily="66" charset="0"/>
              <a:ea typeface="Calibri Light" panose="020F0302020204030204" pitchFamily="34" charset="0"/>
              <a:cs typeface="Calibri Light" panose="020F0302020204030204" pitchFamily="34" charset="0"/>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9" y="6290113"/>
            <a:ext cx="1513147" cy="254840"/>
          </a:xfrm>
          <a:prstGeom prst="rect">
            <a:avLst/>
          </a:prstGeom>
        </p:spPr>
      </p:pic>
    </p:spTree>
    <p:extLst>
      <p:ext uri="{BB962C8B-B14F-4D97-AF65-F5344CB8AC3E}">
        <p14:creationId xmlns:p14="http://schemas.microsoft.com/office/powerpoint/2010/main" val="215938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383380" y="38974"/>
            <a:ext cx="4995444" cy="114300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tx2"/>
                </a:solidFill>
                <a:latin typeface="Comic Sans MS" panose="030F0702030302020204" pitchFamily="66" charset="0"/>
                <a:ea typeface="Calibri"/>
                <a:cs typeface="Calibri"/>
              </a:rPr>
              <a:t>NMR 2026/7</a:t>
            </a:r>
            <a:endParaRPr lang="en-US" sz="1400" dirty="0">
              <a:solidFill>
                <a:schemeClr val="tx2"/>
              </a:solidFill>
              <a:latin typeface="Comic Sans MS" panose="030F0702030302020204" pitchFamily="66" charset="0"/>
              <a:ea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AC4AB14F-3999-4E70-A8BA-C0F1918B470B}"/>
              </a:ext>
            </a:extLst>
          </p:cNvPr>
          <p:cNvSpPr txBox="1">
            <a:spLocks/>
          </p:cNvSpPr>
          <p:nvPr/>
        </p:nvSpPr>
        <p:spPr>
          <a:xfrm>
            <a:off x="320627" y="1281744"/>
            <a:ext cx="8510953" cy="54553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pPr>
            <a:endParaRPr lang="en-GB" sz="1400">
              <a:solidFill>
                <a:srgbClr val="000000"/>
              </a:solidFill>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sp>
        <p:nvSpPr>
          <p:cNvPr id="2" name="Rectangle: Rounded Corners 1">
            <a:extLst>
              <a:ext uri="{FF2B5EF4-FFF2-40B4-BE49-F238E27FC236}">
                <a16:creationId xmlns:a16="http://schemas.microsoft.com/office/drawing/2014/main" id="{64EF489F-F7FF-918B-5088-F4C1F4AB6C84}"/>
              </a:ext>
            </a:extLst>
          </p:cNvPr>
          <p:cNvSpPr/>
          <p:nvPr/>
        </p:nvSpPr>
        <p:spPr>
          <a:xfrm>
            <a:off x="385002" y="958394"/>
            <a:ext cx="3620302" cy="2058039"/>
          </a:xfrm>
          <a:prstGeom prst="round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800" b="1" u="sng" dirty="0">
                <a:solidFill>
                  <a:schemeClr val="tx1"/>
                </a:solidFill>
                <a:latin typeface="Comic Sans MS" panose="030F0702030302020204" pitchFamily="66" charset="0"/>
                <a:ea typeface="Calibri Light"/>
                <a:cs typeface="Calibri"/>
              </a:rPr>
              <a:t>Tulip Tree Class</a:t>
            </a:r>
          </a:p>
          <a:p>
            <a:pPr marL="342900" indent="-342900">
              <a:lnSpc>
                <a:spcPct val="150000"/>
              </a:lnSpc>
              <a:buFont typeface="Arial" panose="020B0604020202020204" pitchFamily="34" charset="0"/>
              <a:buChar char="•"/>
            </a:pPr>
            <a:r>
              <a:rPr lang="en-GB" sz="2400" dirty="0">
                <a:solidFill>
                  <a:schemeClr val="tx1"/>
                </a:solidFill>
                <a:latin typeface="Comic Sans MS" panose="030F0702030302020204" pitchFamily="66" charset="0"/>
                <a:ea typeface="Roboto"/>
                <a:cs typeface="Calibri"/>
              </a:rPr>
              <a:t>Miss Campbell</a:t>
            </a:r>
          </a:p>
        </p:txBody>
      </p:sp>
      <p:sp>
        <p:nvSpPr>
          <p:cNvPr id="3" name="Rectangle: Rounded Corners 2">
            <a:extLst>
              <a:ext uri="{FF2B5EF4-FFF2-40B4-BE49-F238E27FC236}">
                <a16:creationId xmlns:a16="http://schemas.microsoft.com/office/drawing/2014/main" id="{CFDFF555-79BB-682A-B95E-32E26051F20A}"/>
              </a:ext>
            </a:extLst>
          </p:cNvPr>
          <p:cNvSpPr/>
          <p:nvPr/>
        </p:nvSpPr>
        <p:spPr>
          <a:xfrm>
            <a:off x="4386106" y="958820"/>
            <a:ext cx="3976110" cy="2058039"/>
          </a:xfrm>
          <a:prstGeom prst="round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800" b="1" u="sng" dirty="0">
                <a:solidFill>
                  <a:schemeClr val="tx1"/>
                </a:solidFill>
                <a:latin typeface="Comic Sans MS" panose="030F0702030302020204" pitchFamily="66" charset="0"/>
                <a:ea typeface="Calibri Light"/>
                <a:cs typeface="Calibri"/>
              </a:rPr>
              <a:t>Willow Class</a:t>
            </a:r>
          </a:p>
          <a:p>
            <a:pPr marL="342900" indent="-342900">
              <a:lnSpc>
                <a:spcPct val="150000"/>
              </a:lnSpc>
              <a:buFont typeface="Arial" panose="020B0604020202020204" pitchFamily="34" charset="0"/>
              <a:buChar char="•"/>
            </a:pPr>
            <a:r>
              <a:rPr lang="en-GB" sz="2400" dirty="0">
                <a:solidFill>
                  <a:schemeClr val="tx1"/>
                </a:solidFill>
                <a:latin typeface="Comic Sans MS" panose="030F0702030302020204" pitchFamily="66" charset="0"/>
                <a:cs typeface="Calibri"/>
              </a:rPr>
              <a:t>Mrs Smith </a:t>
            </a:r>
            <a:r>
              <a:rPr lang="en-GB" sz="1000" dirty="0">
                <a:solidFill>
                  <a:schemeClr val="tx1"/>
                </a:solidFill>
                <a:latin typeface="Comic Sans MS" panose="030F0702030302020204" pitchFamily="66" charset="0"/>
                <a:cs typeface="Calibri"/>
              </a:rPr>
              <a:t>(Mon </a:t>
            </a:r>
            <a:r>
              <a:rPr lang="en-GB" sz="1000" dirty="0">
                <a:solidFill>
                  <a:schemeClr val="tx1"/>
                </a:solidFill>
                <a:latin typeface="Comic Sans MS" panose="030F0702030302020204" pitchFamily="66" charset="0"/>
                <a:ea typeface="+mn-lt"/>
                <a:cs typeface="Calibri"/>
              </a:rPr>
              <a:t>– </a:t>
            </a:r>
            <a:r>
              <a:rPr lang="en-GB" sz="1000" dirty="0">
                <a:solidFill>
                  <a:schemeClr val="tx1"/>
                </a:solidFill>
                <a:latin typeface="Comic Sans MS" panose="030F0702030302020204" pitchFamily="66" charset="0"/>
                <a:cs typeface="Calibri"/>
              </a:rPr>
              <a:t>Weds)</a:t>
            </a:r>
            <a:endParaRPr lang="en-GB" sz="1000" dirty="0">
              <a:solidFill>
                <a:schemeClr val="tx1"/>
              </a:solidFill>
              <a:latin typeface="Comic Sans MS" panose="030F0702030302020204" pitchFamily="66" charset="0"/>
              <a:ea typeface="Roboto"/>
              <a:cs typeface="Calibri"/>
            </a:endParaRPr>
          </a:p>
          <a:p>
            <a:pPr marL="342900" indent="-342900">
              <a:lnSpc>
                <a:spcPct val="150000"/>
              </a:lnSpc>
              <a:buFont typeface="Arial" panose="020B0604020202020204" pitchFamily="34" charset="0"/>
              <a:buChar char="•"/>
            </a:pPr>
            <a:r>
              <a:rPr lang="en-GB" sz="2400" dirty="0">
                <a:solidFill>
                  <a:schemeClr val="tx1"/>
                </a:solidFill>
                <a:latin typeface="Comic Sans MS" panose="030F0702030302020204" pitchFamily="66" charset="0"/>
                <a:ea typeface="Roboto"/>
                <a:cs typeface="Calibri"/>
              </a:rPr>
              <a:t>Mrs Taylor </a:t>
            </a:r>
            <a:r>
              <a:rPr lang="en-GB" sz="1000" dirty="0">
                <a:solidFill>
                  <a:schemeClr val="tx1"/>
                </a:solidFill>
                <a:latin typeface="Comic Sans MS" panose="030F0702030302020204" pitchFamily="66" charset="0"/>
                <a:cs typeface="Calibri"/>
              </a:rPr>
              <a:t>(Thurs – Fri)</a:t>
            </a:r>
            <a:endParaRPr lang="en-GB" sz="1000" dirty="0">
              <a:solidFill>
                <a:schemeClr val="tx1"/>
              </a:solidFill>
              <a:latin typeface="Comic Sans MS" panose="030F0702030302020204" pitchFamily="66" charset="0"/>
              <a:ea typeface="+mn-lt"/>
              <a:cs typeface="Calibri"/>
            </a:endParaRPr>
          </a:p>
        </p:txBody>
      </p:sp>
      <p:sp>
        <p:nvSpPr>
          <p:cNvPr id="4" name="Rectangle: Rounded Corners 3">
            <a:extLst>
              <a:ext uri="{FF2B5EF4-FFF2-40B4-BE49-F238E27FC236}">
                <a16:creationId xmlns:a16="http://schemas.microsoft.com/office/drawing/2014/main" id="{FC14E6D2-EDDF-88FC-1CC6-2FD9BDE28B1A}"/>
              </a:ext>
            </a:extLst>
          </p:cNvPr>
          <p:cNvSpPr/>
          <p:nvPr/>
        </p:nvSpPr>
        <p:spPr>
          <a:xfrm>
            <a:off x="1682881" y="3557542"/>
            <a:ext cx="5782593" cy="2181711"/>
          </a:xfrm>
          <a:prstGeom prst="round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u="sng" dirty="0">
                <a:solidFill>
                  <a:schemeClr val="tx1"/>
                </a:solidFill>
                <a:latin typeface="Comic Sans MS" panose="030F0702030302020204" pitchFamily="66" charset="0"/>
                <a:ea typeface="Calibri Light"/>
                <a:cs typeface="Calibri"/>
              </a:rPr>
              <a:t>Year 2 Teaching Staff Support</a:t>
            </a:r>
          </a:p>
          <a:p>
            <a:pPr algn="ctr"/>
            <a:endParaRPr lang="en-GB" sz="2400" b="1" u="sng" dirty="0">
              <a:solidFill>
                <a:schemeClr val="tx1"/>
              </a:solidFill>
              <a:latin typeface="Comic Sans MS" panose="030F0702030302020204" pitchFamily="66" charset="0"/>
              <a:ea typeface="Calibri Light"/>
              <a:cs typeface="Calibri"/>
            </a:endParaRPr>
          </a:p>
          <a:p>
            <a:pPr marL="342900" indent="-342900">
              <a:lnSpc>
                <a:spcPct val="150000"/>
              </a:lnSpc>
              <a:buFont typeface="Arial" panose="020B0604020202020204" pitchFamily="34" charset="0"/>
              <a:buChar char="•"/>
            </a:pPr>
            <a:r>
              <a:rPr lang="en-GB" sz="2400" dirty="0">
                <a:solidFill>
                  <a:schemeClr val="tx1"/>
                </a:solidFill>
                <a:latin typeface="Comic Sans MS" panose="030F0702030302020204" pitchFamily="66" charset="0"/>
                <a:ea typeface="Roboto"/>
                <a:cs typeface="Calibri"/>
              </a:rPr>
              <a:t>Mrs Fenton</a:t>
            </a:r>
          </a:p>
          <a:p>
            <a:pPr marL="342900" indent="-342900">
              <a:lnSpc>
                <a:spcPct val="150000"/>
              </a:lnSpc>
              <a:buFont typeface="Arial" panose="020B0604020202020204" pitchFamily="34" charset="0"/>
              <a:buChar char="•"/>
            </a:pPr>
            <a:r>
              <a:rPr lang="en-GB" sz="2400" dirty="0">
                <a:solidFill>
                  <a:schemeClr val="tx1"/>
                </a:solidFill>
                <a:latin typeface="Comic Sans MS" panose="030F0702030302020204" pitchFamily="66" charset="0"/>
                <a:ea typeface="Roboto"/>
                <a:cs typeface="Calibri"/>
              </a:rPr>
              <a:t>Mrs </a:t>
            </a:r>
            <a:r>
              <a:rPr lang="en-GB" sz="2400" dirty="0" err="1">
                <a:solidFill>
                  <a:schemeClr val="tx1"/>
                </a:solidFill>
                <a:latin typeface="Comic Sans MS" panose="030F0702030302020204" pitchFamily="66" charset="0"/>
                <a:ea typeface="Roboto"/>
                <a:cs typeface="Calibri"/>
              </a:rPr>
              <a:t>Chavali</a:t>
            </a:r>
            <a:r>
              <a:rPr lang="en-GB" dirty="0">
                <a:solidFill>
                  <a:schemeClr val="tx1"/>
                </a:solidFill>
                <a:latin typeface="Comic Sans MS" panose="030F0702030302020204" pitchFamily="66" charset="0"/>
                <a:ea typeface="Roboto"/>
                <a:cs typeface="Calibri"/>
              </a:rPr>
              <a:t> </a:t>
            </a:r>
          </a:p>
          <a:p>
            <a:pPr marL="342900" indent="-342900">
              <a:lnSpc>
                <a:spcPct val="150000"/>
              </a:lnSpc>
              <a:buFont typeface="Arial" panose="020B0604020202020204" pitchFamily="34" charset="0"/>
              <a:buChar char="•"/>
            </a:pPr>
            <a:endParaRPr lang="en-GB" sz="2800" dirty="0">
              <a:solidFill>
                <a:schemeClr val="tx1"/>
              </a:solidFill>
              <a:latin typeface="Calibri"/>
              <a:ea typeface="Roboto"/>
              <a:cs typeface="Calibri"/>
            </a:endParaRPr>
          </a:p>
        </p:txBody>
      </p:sp>
    </p:spTree>
    <p:extLst>
      <p:ext uri="{BB962C8B-B14F-4D97-AF65-F5344CB8AC3E}">
        <p14:creationId xmlns:p14="http://schemas.microsoft.com/office/powerpoint/2010/main" val="561417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554739"/>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320627" y="326493"/>
            <a:ext cx="4257364" cy="116883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tx2"/>
                </a:solidFill>
                <a:latin typeface="Comic Sans MS" panose="030F0702030302020204" pitchFamily="66" charset="0"/>
                <a:ea typeface="Calibri"/>
                <a:cs typeface="Calibri"/>
              </a:rPr>
              <a:t>NMR 2026/7</a:t>
            </a:r>
            <a:endParaRPr lang="en-US" sz="1400" dirty="0">
              <a:solidFill>
                <a:schemeClr val="tx2"/>
              </a:solidFill>
              <a:latin typeface="Comic Sans MS" panose="030F0702030302020204" pitchFamily="66" charset="0"/>
              <a:ea typeface="Calibri" panose="020F0502020204030204" pitchFamily="34" charset="0"/>
              <a:cs typeface="Calibri" panose="020F0502020204030204" pitchFamily="34" charset="0"/>
            </a:endParaRPr>
          </a:p>
          <a:p>
            <a:pPr algn="l"/>
            <a:r>
              <a:rPr lang="en-US" sz="3600" dirty="0" err="1">
                <a:solidFill>
                  <a:srgbClr val="000000"/>
                </a:solidFill>
                <a:latin typeface="Comic Sans MS" panose="030F0702030302020204" pitchFamily="66" charset="0"/>
                <a:ea typeface="Calibri Light"/>
                <a:cs typeface="Calibri Light"/>
              </a:rPr>
              <a:t>Maths</a:t>
            </a:r>
            <a:r>
              <a:rPr lang="en-US" sz="3600" dirty="0">
                <a:solidFill>
                  <a:srgbClr val="000000"/>
                </a:solidFill>
                <a:latin typeface="Comic Sans MS" panose="030F0702030302020204" pitchFamily="66" charset="0"/>
                <a:ea typeface="Calibri Light"/>
                <a:cs typeface="Calibri Light"/>
              </a:rPr>
              <a:t> Curriculum</a:t>
            </a:r>
            <a:endParaRPr lang="en-GB" sz="3600" dirty="0">
              <a:solidFill>
                <a:srgbClr val="000000"/>
              </a:solidFill>
              <a:latin typeface="Comic Sans MS" panose="030F0702030302020204" pitchFamily="66" charset="0"/>
              <a:ea typeface="Calibri Light"/>
              <a:cs typeface="Calibri Light" panose="020F0302020204030204" pitchFamily="34" charset="0"/>
            </a:endParaRPr>
          </a:p>
        </p:txBody>
      </p:sp>
      <p:sp>
        <p:nvSpPr>
          <p:cNvPr id="12" name="Content Placeholder 2">
            <a:extLst>
              <a:ext uri="{FF2B5EF4-FFF2-40B4-BE49-F238E27FC236}">
                <a16:creationId xmlns:a16="http://schemas.microsoft.com/office/drawing/2014/main" id="{AC4AB14F-3999-4E70-A8BA-C0F1918B470B}"/>
              </a:ext>
            </a:extLst>
          </p:cNvPr>
          <p:cNvSpPr txBox="1">
            <a:spLocks/>
          </p:cNvSpPr>
          <p:nvPr/>
        </p:nvSpPr>
        <p:spPr>
          <a:xfrm>
            <a:off x="320627" y="1247665"/>
            <a:ext cx="8053221" cy="5489428"/>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09855">
              <a:buNone/>
            </a:pPr>
            <a:r>
              <a:rPr lang="en-GB" sz="2000" dirty="0">
                <a:latin typeface="Comic Sans MS" panose="030F0702030302020204" pitchFamily="66" charset="0"/>
                <a:ea typeface="Roboto"/>
                <a:cs typeface="Roboto"/>
              </a:rPr>
              <a:t>We follow the White Rose Maths scheme.</a:t>
            </a:r>
          </a:p>
          <a:p>
            <a:pPr marL="0" indent="-109855">
              <a:buNone/>
            </a:pPr>
            <a:r>
              <a:rPr lang="en-GB" sz="2000" dirty="0">
                <a:latin typeface="Comic Sans MS" panose="030F0702030302020204" pitchFamily="66" charset="0"/>
                <a:ea typeface="Roboto"/>
                <a:cs typeface="Roboto"/>
              </a:rPr>
              <a:t>Children have mental maths sessions during the week using Number Sense.</a:t>
            </a: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27947625-D555-E5F7-2991-0D1295B035B2}"/>
              </a:ext>
            </a:extLst>
          </p:cNvPr>
          <p:cNvPicPr>
            <a:picLocks noChangeAspect="1"/>
          </p:cNvPicPr>
          <p:nvPr/>
        </p:nvPicPr>
        <p:blipFill>
          <a:blip r:embed="rId5"/>
          <a:stretch>
            <a:fillRect/>
          </a:stretch>
        </p:blipFill>
        <p:spPr>
          <a:xfrm>
            <a:off x="1097797" y="2455556"/>
            <a:ext cx="6948407" cy="4349124"/>
          </a:xfrm>
          <a:prstGeom prst="rect">
            <a:avLst/>
          </a:prstGeom>
        </p:spPr>
      </p:pic>
    </p:spTree>
    <p:extLst>
      <p:ext uri="{BB962C8B-B14F-4D97-AF65-F5344CB8AC3E}">
        <p14:creationId xmlns:p14="http://schemas.microsoft.com/office/powerpoint/2010/main" val="3600107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554739"/>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515936" y="1068616"/>
            <a:ext cx="2978754" cy="1143000"/>
          </a:xfrm>
          <a:prstGeom prst="rect">
            <a:avLst/>
          </a:prstGeom>
        </p:spPr>
        <p:txBody>
          <a:bodyPr vert="horz" lIns="91440" tIns="45720" rIns="91440" bIns="45720" rtlCol="0" anchor="t">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2"/>
                </a:solidFill>
                <a:latin typeface="Comic Sans MS" panose="030F0702030302020204" pitchFamily="66" charset="0"/>
                <a:ea typeface="Calibri"/>
                <a:cs typeface="Calibri"/>
              </a:rPr>
              <a:t>NMR 2026/7</a:t>
            </a:r>
          </a:p>
          <a:p>
            <a:pPr algn="l"/>
            <a:endParaRPr lang="en-US" sz="1800" dirty="0">
              <a:solidFill>
                <a:schemeClr val="tx2"/>
              </a:solidFill>
              <a:latin typeface="Comic Sans MS" panose="030F0702030302020204" pitchFamily="66" charset="0"/>
              <a:ea typeface="Calibri" panose="020F0502020204030204" pitchFamily="34" charset="0"/>
              <a:cs typeface="Calibri" panose="020F0502020204030204" pitchFamily="34" charset="0"/>
            </a:endParaRPr>
          </a:p>
          <a:p>
            <a:pPr algn="l"/>
            <a:r>
              <a:rPr lang="en-US" dirty="0" err="1">
                <a:solidFill>
                  <a:srgbClr val="000000"/>
                </a:solidFill>
                <a:latin typeface="Comic Sans MS" panose="030F0702030302020204" pitchFamily="66" charset="0"/>
                <a:ea typeface="Calibri Light" panose="020F0302020204030204" pitchFamily="34" charset="0"/>
                <a:cs typeface="Calibri Light"/>
              </a:rPr>
              <a:t>Maths</a:t>
            </a:r>
            <a:endParaRPr lang="en-GB" dirty="0">
              <a:solidFill>
                <a:srgbClr val="000000"/>
              </a:solidFill>
              <a:latin typeface="Comic Sans MS" panose="030F0702030302020204" pitchFamily="66" charset="0"/>
              <a:ea typeface="Calibri Light" panose="020F0302020204030204" pitchFamily="34" charset="0"/>
              <a:cs typeface="Calibri Light" panose="020F0302020204030204" pitchFamily="34" charset="0"/>
            </a:endParaRPr>
          </a:p>
        </p:txBody>
      </p:sp>
      <p:sp>
        <p:nvSpPr>
          <p:cNvPr id="12" name="Content Placeholder 2">
            <a:extLst>
              <a:ext uri="{FF2B5EF4-FFF2-40B4-BE49-F238E27FC236}">
                <a16:creationId xmlns:a16="http://schemas.microsoft.com/office/drawing/2014/main" id="{AC4AB14F-3999-4E70-A8BA-C0F1918B470B}"/>
              </a:ext>
            </a:extLst>
          </p:cNvPr>
          <p:cNvSpPr txBox="1">
            <a:spLocks/>
          </p:cNvSpPr>
          <p:nvPr/>
        </p:nvSpPr>
        <p:spPr>
          <a:xfrm>
            <a:off x="320627" y="2244799"/>
            <a:ext cx="8388367" cy="524403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400" dirty="0">
                <a:latin typeface="Comic Sans MS" panose="030F0702030302020204" pitchFamily="66" charset="0"/>
                <a:ea typeface="Roboto"/>
                <a:cs typeface="Roboto"/>
              </a:rPr>
              <a:t>Practise times tables – chanting, asking them to recall number facts.</a:t>
            </a:r>
          </a:p>
          <a:p>
            <a:r>
              <a:rPr lang="en-GB" sz="2400" dirty="0">
                <a:latin typeface="Comic Sans MS" panose="030F0702030302020204" pitchFamily="66" charset="0"/>
                <a:ea typeface="Roboto"/>
                <a:cs typeface="Roboto"/>
              </a:rPr>
              <a:t>Number bonds.</a:t>
            </a:r>
          </a:p>
          <a:p>
            <a:r>
              <a:rPr lang="en-GB" sz="2400" dirty="0">
                <a:latin typeface="Comic Sans MS" panose="030F0702030302020204" pitchFamily="66" charset="0"/>
                <a:ea typeface="Roboto"/>
                <a:cs typeface="Roboto"/>
              </a:rPr>
              <a:t>Practise doubling, halving, sharing using practical resources. </a:t>
            </a:r>
            <a:endParaRPr lang="en-US" sz="2400" dirty="0">
              <a:latin typeface="Comic Sans MS" panose="030F0702030302020204" pitchFamily="66" charset="0"/>
              <a:ea typeface="Roboto"/>
              <a:cs typeface="Roboto"/>
            </a:endParaRPr>
          </a:p>
          <a:p>
            <a:r>
              <a:rPr lang="en-GB" sz="2400" dirty="0">
                <a:latin typeface="Comic Sans MS" panose="030F0702030302020204" pitchFamily="66" charset="0"/>
                <a:ea typeface="Roboto"/>
                <a:cs typeface="Roboto"/>
              </a:rPr>
              <a:t>Maths for a purpose: Measuring when cooking, telling the time – how long until?, money – recognising coins and making amounts/change from £5</a:t>
            </a:r>
            <a:endParaRPr lang="en-US" sz="2400" dirty="0">
              <a:latin typeface="Comic Sans MS" panose="030F0702030302020204" pitchFamily="66" charset="0"/>
              <a:ea typeface="Roboto"/>
              <a:cs typeface="Roboto"/>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spTree>
    <p:extLst>
      <p:ext uri="{BB962C8B-B14F-4D97-AF65-F5344CB8AC3E}">
        <p14:creationId xmlns:p14="http://schemas.microsoft.com/office/powerpoint/2010/main" val="882434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726325" y="-174302"/>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4400" b="0" i="0" u="none" strike="noStrike" kern="1200" cap="none" spc="0" normalizeH="0" baseline="0" noProof="0">
              <a:ln>
                <a:noFill/>
              </a:ln>
              <a:solidFill>
                <a:srgbClr val="000000"/>
              </a:solidFill>
              <a:effectLst/>
              <a:uLnTx/>
              <a:uFillTx/>
              <a:latin typeface="Roboto"/>
              <a:ea typeface="+mj-ea"/>
              <a:cs typeface="+mj-cs"/>
            </a:endParaRPr>
          </a:p>
        </p:txBody>
      </p:sp>
      <p:sp>
        <p:nvSpPr>
          <p:cNvPr id="9" name="Rectangle 8"/>
          <p:cNvSpPr/>
          <p:nvPr/>
        </p:nvSpPr>
        <p:spPr>
          <a:xfrm>
            <a:off x="-296091" y="1395250"/>
            <a:ext cx="9361713" cy="595932"/>
          </a:xfrm>
          <a:prstGeom prst="rect">
            <a:avLst/>
          </a:prstGeom>
        </p:spPr>
        <p:txBody>
          <a:bodyPr wrap="square">
            <a:spAutoFit/>
          </a:bodyPr>
          <a:lstStyle/>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234182" y="3073857"/>
            <a:ext cx="2978754" cy="710774"/>
          </a:xfrm>
          <a:prstGeom prst="rect">
            <a:avLst/>
          </a:prstGeom>
        </p:spPr>
        <p:txBody>
          <a:bodyPr vert="horz" lIns="91440" tIns="45720" rIns="91440" bIns="45720" rtlCol="0" anchor="t">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mic Sans MS" panose="030F0702030302020204" pitchFamily="66" charset="0"/>
                <a:ea typeface="+mj-ea"/>
                <a:cs typeface="+mj-cs"/>
              </a:rPr>
              <a:t>Writing</a:t>
            </a: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9" y="6290113"/>
            <a:ext cx="1513147" cy="254840"/>
          </a:xfrm>
          <a:prstGeom prst="rect">
            <a:avLst/>
          </a:prstGeom>
        </p:spPr>
      </p:pic>
    </p:spTree>
    <p:extLst>
      <p:ext uri="{BB962C8B-B14F-4D97-AF65-F5344CB8AC3E}">
        <p14:creationId xmlns:p14="http://schemas.microsoft.com/office/powerpoint/2010/main" val="3671100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554739"/>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320627" y="326493"/>
            <a:ext cx="4257364" cy="116883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tx2"/>
                </a:solidFill>
                <a:latin typeface="Comic Sans MS" panose="030F0702030302020204" pitchFamily="66" charset="0"/>
                <a:ea typeface="Calibri"/>
                <a:cs typeface="Calibri"/>
              </a:rPr>
              <a:t>NMR 2026/7</a:t>
            </a:r>
            <a:endParaRPr lang="en-US" sz="1400" dirty="0">
              <a:solidFill>
                <a:schemeClr val="tx2"/>
              </a:solidFill>
              <a:latin typeface="Comic Sans MS" panose="030F0702030302020204" pitchFamily="66" charset="0"/>
              <a:ea typeface="Calibri" panose="020F0502020204030204" pitchFamily="34" charset="0"/>
              <a:cs typeface="Calibri" panose="020F0502020204030204" pitchFamily="34" charset="0"/>
            </a:endParaRPr>
          </a:p>
          <a:p>
            <a:pPr algn="l"/>
            <a:r>
              <a:rPr lang="en-US" sz="3600" dirty="0">
                <a:solidFill>
                  <a:srgbClr val="000000"/>
                </a:solidFill>
                <a:latin typeface="Comic Sans MS" panose="030F0702030302020204" pitchFamily="66" charset="0"/>
                <a:ea typeface="Calibri Light"/>
                <a:cs typeface="Calibri Light"/>
              </a:rPr>
              <a:t>Writing Curriculum</a:t>
            </a:r>
            <a:endParaRPr lang="en-US" sz="3600" dirty="0">
              <a:solidFill>
                <a:srgbClr val="000000"/>
              </a:solidFill>
              <a:latin typeface="Comic Sans MS" panose="030F0702030302020204" pitchFamily="66" charset="0"/>
              <a:ea typeface="Calibri Light"/>
              <a:cs typeface="Calibri Light" panose="020F0302020204030204" pitchFamily="34" charset="0"/>
            </a:endParaRPr>
          </a:p>
        </p:txBody>
      </p:sp>
      <p:sp>
        <p:nvSpPr>
          <p:cNvPr id="12" name="Content Placeholder 2">
            <a:extLst>
              <a:ext uri="{FF2B5EF4-FFF2-40B4-BE49-F238E27FC236}">
                <a16:creationId xmlns:a16="http://schemas.microsoft.com/office/drawing/2014/main" id="{AC4AB14F-3999-4E70-A8BA-C0F1918B470B}"/>
              </a:ext>
            </a:extLst>
          </p:cNvPr>
          <p:cNvSpPr txBox="1">
            <a:spLocks/>
          </p:cNvSpPr>
          <p:nvPr/>
        </p:nvSpPr>
        <p:spPr>
          <a:xfrm>
            <a:off x="320627" y="1480139"/>
            <a:ext cx="8053221" cy="5308615"/>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09855">
              <a:buNone/>
            </a:pPr>
            <a:r>
              <a:rPr lang="en-GB" sz="2400" dirty="0">
                <a:latin typeface="Comic Sans MS" panose="030F0702030302020204" pitchFamily="66" charset="0"/>
                <a:ea typeface="Roboto"/>
                <a:cs typeface="Roboto"/>
              </a:rPr>
              <a:t>We cover a wide range of genres during the year</a:t>
            </a:r>
            <a:r>
              <a:rPr lang="en-GB" sz="2400" dirty="0">
                <a:latin typeface="Calibri"/>
                <a:ea typeface="Roboto"/>
                <a:cs typeface="Roboto"/>
              </a:rPr>
              <a:t>:</a:t>
            </a:r>
            <a:endParaRPr lang="en-US" dirty="0"/>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pic>
        <p:nvPicPr>
          <p:cNvPr id="2" name="Picture 1" descr="A table with text on it&#10;&#10;Description automatically generated">
            <a:extLst>
              <a:ext uri="{FF2B5EF4-FFF2-40B4-BE49-F238E27FC236}">
                <a16:creationId xmlns:a16="http://schemas.microsoft.com/office/drawing/2014/main" id="{F52DCA27-EED7-55F6-ACD7-330BB7B30A6A}"/>
              </a:ext>
            </a:extLst>
          </p:cNvPr>
          <p:cNvPicPr>
            <a:picLocks noChangeAspect="1"/>
          </p:cNvPicPr>
          <p:nvPr/>
        </p:nvPicPr>
        <p:blipFill>
          <a:blip r:embed="rId5"/>
          <a:stretch>
            <a:fillRect/>
          </a:stretch>
        </p:blipFill>
        <p:spPr>
          <a:xfrm>
            <a:off x="0" y="2685754"/>
            <a:ext cx="9144000" cy="1899781"/>
          </a:xfrm>
          <a:prstGeom prst="rect">
            <a:avLst/>
          </a:prstGeom>
        </p:spPr>
      </p:pic>
    </p:spTree>
    <p:extLst>
      <p:ext uri="{BB962C8B-B14F-4D97-AF65-F5344CB8AC3E}">
        <p14:creationId xmlns:p14="http://schemas.microsoft.com/office/powerpoint/2010/main" val="3691011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554739"/>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320627" y="326493"/>
            <a:ext cx="5523059" cy="116883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tx2"/>
                </a:solidFill>
                <a:latin typeface="Comic Sans MS" panose="030F0702030302020204" pitchFamily="66" charset="0"/>
                <a:ea typeface="Calibri"/>
                <a:cs typeface="Calibri"/>
              </a:rPr>
              <a:t>NMR 2026/7</a:t>
            </a:r>
            <a:endParaRPr lang="en-US" sz="1400" dirty="0">
              <a:solidFill>
                <a:schemeClr val="tx2"/>
              </a:solidFill>
              <a:latin typeface="Comic Sans MS" panose="030F0702030302020204" pitchFamily="66" charset="0"/>
              <a:ea typeface="Calibri" panose="020F0502020204030204" pitchFamily="34" charset="0"/>
              <a:cs typeface="Calibri" panose="020F0502020204030204" pitchFamily="34" charset="0"/>
            </a:endParaRPr>
          </a:p>
          <a:p>
            <a:pPr algn="l"/>
            <a:r>
              <a:rPr lang="en-US" sz="3600" dirty="0">
                <a:solidFill>
                  <a:srgbClr val="000000"/>
                </a:solidFill>
                <a:latin typeface="Comic Sans MS" panose="030F0702030302020204" pitchFamily="66" charset="0"/>
                <a:ea typeface="Calibri Light"/>
                <a:cs typeface="Calibri Light"/>
              </a:rPr>
              <a:t>Homework Expectations</a:t>
            </a:r>
            <a:endParaRPr lang="en-GB" sz="3600" dirty="0" err="1">
              <a:solidFill>
                <a:srgbClr val="000000"/>
              </a:solidFill>
              <a:latin typeface="Comic Sans MS" panose="030F0702030302020204" pitchFamily="66" charset="0"/>
              <a:ea typeface="Calibri Light"/>
              <a:cs typeface="Calibri Light" panose="020F0302020204030204" pitchFamily="34" charset="0"/>
            </a:endParaRPr>
          </a:p>
        </p:txBody>
      </p:sp>
      <p:sp>
        <p:nvSpPr>
          <p:cNvPr id="12" name="Content Placeholder 2">
            <a:extLst>
              <a:ext uri="{FF2B5EF4-FFF2-40B4-BE49-F238E27FC236}">
                <a16:creationId xmlns:a16="http://schemas.microsoft.com/office/drawing/2014/main" id="{AC4AB14F-3999-4E70-A8BA-C0F1918B470B}"/>
              </a:ext>
            </a:extLst>
          </p:cNvPr>
          <p:cNvSpPr txBox="1">
            <a:spLocks/>
          </p:cNvSpPr>
          <p:nvPr/>
        </p:nvSpPr>
        <p:spPr>
          <a:xfrm>
            <a:off x="462694" y="1580224"/>
            <a:ext cx="7614104" cy="526018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err="1">
                <a:latin typeface="Comic Sans MS" panose="030F0702030302020204" pitchFamily="66" charset="0"/>
                <a:ea typeface="Roboto"/>
                <a:cs typeface="Roboto"/>
              </a:rPr>
              <a:t>MyMaths</a:t>
            </a:r>
            <a:r>
              <a:rPr lang="en-GB" sz="2000" dirty="0">
                <a:latin typeface="Comic Sans MS" panose="030F0702030302020204" pitchFamily="66" charset="0"/>
                <a:ea typeface="Roboto"/>
                <a:cs typeface="Roboto"/>
              </a:rPr>
              <a:t> – an activity will be set once a week.</a:t>
            </a:r>
          </a:p>
          <a:p>
            <a:pPr marL="0" indent="0">
              <a:buNone/>
            </a:pPr>
            <a:endParaRPr lang="en-GB" sz="2000" dirty="0">
              <a:latin typeface="Comic Sans MS" panose="030F0702030302020204" pitchFamily="66" charset="0"/>
              <a:ea typeface="Roboto"/>
              <a:cs typeface="Roboto"/>
            </a:endParaRPr>
          </a:p>
          <a:p>
            <a:r>
              <a:rPr lang="en-GB" sz="2000" dirty="0">
                <a:latin typeface="Comic Sans MS" panose="030F0702030302020204" pitchFamily="66" charset="0"/>
                <a:ea typeface="Roboto"/>
                <a:cs typeface="Roboto"/>
              </a:rPr>
              <a:t>Spelling Shed - one activity (5 spellings) </a:t>
            </a:r>
            <a:r>
              <a:rPr lang="en-US" sz="2000" dirty="0">
                <a:latin typeface="Comic Sans MS" panose="030F0702030302020204" pitchFamily="66" charset="0"/>
                <a:ea typeface="Roboto"/>
                <a:cs typeface="Roboto"/>
              </a:rPr>
              <a:t>to be </a:t>
            </a:r>
            <a:r>
              <a:rPr lang="en-US" sz="2000" dirty="0" err="1">
                <a:latin typeface="Comic Sans MS" panose="030F0702030302020204" pitchFamily="66" charset="0"/>
                <a:ea typeface="Roboto"/>
                <a:cs typeface="Roboto"/>
              </a:rPr>
              <a:t>practised</a:t>
            </a:r>
            <a:r>
              <a:rPr lang="en-US" sz="2000" dirty="0">
                <a:latin typeface="Comic Sans MS" panose="030F0702030302020204" pitchFamily="66" charset="0"/>
                <a:ea typeface="Roboto"/>
                <a:cs typeface="Roboto"/>
              </a:rPr>
              <a:t> at least 3 times a week.</a:t>
            </a:r>
          </a:p>
          <a:p>
            <a:endParaRPr lang="en-US" sz="2000" dirty="0">
              <a:latin typeface="Comic Sans MS" panose="030F0702030302020204" pitchFamily="66" charset="0"/>
              <a:ea typeface="Roboto"/>
              <a:cs typeface="Roboto"/>
            </a:endParaRPr>
          </a:p>
          <a:p>
            <a:r>
              <a:rPr lang="en-US" sz="2000" dirty="0">
                <a:latin typeface="Comic Sans MS" panose="030F0702030302020204" pitchFamily="66" charset="0"/>
                <a:ea typeface="Roboto"/>
                <a:cs typeface="Roboto"/>
              </a:rPr>
              <a:t>Reading – your child’s reading book as often as you can</a:t>
            </a:r>
          </a:p>
          <a:p>
            <a:endParaRPr lang="en-US" sz="2000" dirty="0">
              <a:latin typeface="Comic Sans MS" panose="030F0702030302020204" pitchFamily="66" charset="0"/>
              <a:ea typeface="Roboto"/>
              <a:cs typeface="Roboto"/>
            </a:endParaRPr>
          </a:p>
          <a:p>
            <a:r>
              <a:rPr lang="en-US" sz="2000" dirty="0">
                <a:latin typeface="Comic Sans MS" panose="030F0702030302020204" pitchFamily="66" charset="0"/>
                <a:ea typeface="Roboto"/>
                <a:cs typeface="Roboto"/>
              </a:rPr>
              <a:t>Weekly handwriting rule to </a:t>
            </a:r>
            <a:r>
              <a:rPr lang="en-US" sz="2000" dirty="0" err="1">
                <a:latin typeface="Comic Sans MS" panose="030F0702030302020204" pitchFamily="66" charset="0"/>
                <a:ea typeface="Roboto"/>
                <a:cs typeface="Roboto"/>
              </a:rPr>
              <a:t>practise</a:t>
            </a:r>
            <a:r>
              <a:rPr lang="en-US" sz="2000" dirty="0">
                <a:latin typeface="Comic Sans MS" panose="030F0702030302020204" pitchFamily="66" charset="0"/>
                <a:ea typeface="Roboto"/>
                <a:cs typeface="Roboto"/>
              </a:rPr>
              <a:t> at home. </a:t>
            </a:r>
          </a:p>
          <a:p>
            <a:endParaRPr lang="en-GB" sz="2000" dirty="0">
              <a:highlight>
                <a:srgbClr val="FFFF00"/>
              </a:highlight>
              <a:latin typeface="Comic Sans MS" panose="030F0702030302020204" pitchFamily="66" charset="0"/>
              <a:ea typeface="Roboto"/>
              <a:cs typeface="Roboto"/>
            </a:endParaRPr>
          </a:p>
          <a:p>
            <a:pPr marL="0" indent="0" algn="ctr">
              <a:buNone/>
            </a:pPr>
            <a:r>
              <a:rPr lang="en-GB" sz="2000" b="1" dirty="0">
                <a:latin typeface="Comic Sans MS" panose="030F0702030302020204" pitchFamily="66" charset="0"/>
                <a:ea typeface="Roboto"/>
                <a:cs typeface="Roboto"/>
              </a:rPr>
              <a:t>Homework will be set on Fridays and completed by the following week. </a:t>
            </a:r>
            <a:endParaRPr lang="en-US" sz="2000" b="1" dirty="0">
              <a:latin typeface="Comic Sans MS" panose="030F0702030302020204" pitchFamily="66" charset="0"/>
              <a:ea typeface="Roboto"/>
              <a:cs typeface="Roboto"/>
            </a:endParaRPr>
          </a:p>
          <a:p>
            <a:pPr marL="0" indent="0">
              <a:buNone/>
            </a:pPr>
            <a:endParaRPr lang="en-GB" sz="2000" dirty="0">
              <a:latin typeface="Comic Sans MS" panose="030F0702030302020204" pitchFamily="66" charset="0"/>
              <a:ea typeface="Roboto"/>
              <a:cs typeface="Roboto"/>
            </a:endParaRPr>
          </a:p>
          <a:p>
            <a:pPr marL="0" indent="0">
              <a:buNone/>
            </a:pPr>
            <a:r>
              <a:rPr lang="en-GB" sz="1600" i="1" dirty="0">
                <a:latin typeface="Comic Sans MS" panose="030F0702030302020204" pitchFamily="66" charset="0"/>
                <a:ea typeface="Calibri"/>
                <a:cs typeface="Calibri"/>
              </a:rPr>
              <a:t>Times Table Rockstars - times tables practise to maintain fluency – 2s, 5s and 10s (Please feel free to access this website to support your child's learning of times tables. This is available as an extra support.)</a:t>
            </a:r>
            <a:endParaRPr lang="en-GB" sz="2000" dirty="0">
              <a:latin typeface="Comic Sans MS" panose="030F0702030302020204" pitchFamily="66" charset="0"/>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spTree>
    <p:extLst>
      <p:ext uri="{BB962C8B-B14F-4D97-AF65-F5344CB8AC3E}">
        <p14:creationId xmlns:p14="http://schemas.microsoft.com/office/powerpoint/2010/main" val="690578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726325" y="-174302"/>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234182" y="3064252"/>
            <a:ext cx="2978754" cy="729984"/>
          </a:xfrm>
          <a:prstGeom prst="rect">
            <a:avLst/>
          </a:prstGeom>
        </p:spPr>
        <p:txBody>
          <a:bodyPr vert="horz" lIns="91440" tIns="45720" rIns="91440" bIns="45720" rtlCol="0" anchor="t">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solidFill>
                  <a:srgbClr val="000000"/>
                </a:solidFill>
                <a:latin typeface="Comic Sans MS" panose="030F0702030302020204" pitchFamily="66" charset="0"/>
                <a:cs typeface="Calibri Light"/>
              </a:rPr>
              <a:t>Equipment</a:t>
            </a:r>
            <a:endParaRPr lang="en-US" sz="6000" dirty="0">
              <a:latin typeface="Comic Sans MS" panose="030F0702030302020204" pitchFamily="66" charset="0"/>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9" y="6290113"/>
            <a:ext cx="1513147" cy="254840"/>
          </a:xfrm>
          <a:prstGeom prst="rect">
            <a:avLst/>
          </a:prstGeom>
        </p:spPr>
      </p:pic>
    </p:spTree>
    <p:extLst>
      <p:ext uri="{BB962C8B-B14F-4D97-AF65-F5344CB8AC3E}">
        <p14:creationId xmlns:p14="http://schemas.microsoft.com/office/powerpoint/2010/main" val="3189697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554739"/>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320627" y="328260"/>
            <a:ext cx="4891775" cy="1094874"/>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tx2"/>
                </a:solidFill>
                <a:latin typeface="Comic Sans MS" panose="030F0702030302020204" pitchFamily="66" charset="0"/>
                <a:ea typeface="Calibri"/>
                <a:cs typeface="Calibri"/>
              </a:rPr>
              <a:t>NMR 2026/7</a:t>
            </a:r>
            <a:endParaRPr lang="en-US" sz="1400" dirty="0">
              <a:solidFill>
                <a:schemeClr val="tx2"/>
              </a:solidFill>
              <a:latin typeface="Comic Sans MS" panose="030F0702030302020204" pitchFamily="66" charset="0"/>
              <a:ea typeface="Calibri" panose="020F0502020204030204" pitchFamily="34" charset="0"/>
              <a:cs typeface="Calibri" panose="020F0502020204030204" pitchFamily="34" charset="0"/>
            </a:endParaRPr>
          </a:p>
          <a:p>
            <a:pPr algn="l"/>
            <a:r>
              <a:rPr lang="en-US" sz="3600" dirty="0">
                <a:solidFill>
                  <a:srgbClr val="000000"/>
                </a:solidFill>
                <a:latin typeface="Comic Sans MS" panose="030F0702030302020204" pitchFamily="66" charset="0"/>
                <a:ea typeface="Calibri Light"/>
                <a:cs typeface="Calibri Light"/>
              </a:rPr>
              <a:t>Stationery</a:t>
            </a:r>
            <a:r>
              <a:rPr lang="en-US" sz="3600" dirty="0">
                <a:solidFill>
                  <a:srgbClr val="000000"/>
                </a:solidFill>
                <a:latin typeface="Calibri Light"/>
                <a:ea typeface="Calibri Light"/>
                <a:cs typeface="Calibri Light"/>
              </a:rPr>
              <a:t> </a:t>
            </a:r>
            <a:endParaRPr lang="en-US" sz="3600" b="1" dirty="0">
              <a:solidFill>
                <a:srgbClr val="FF0000"/>
              </a:solidFill>
              <a:latin typeface="Calibri Light"/>
              <a:ea typeface="Calibri Light"/>
              <a:cs typeface="Calibri Light" panose="020F0302020204030204" pitchFamily="34" charset="0"/>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sp>
        <p:nvSpPr>
          <p:cNvPr id="4" name="Content Placeholder 1">
            <a:extLst>
              <a:ext uri="{FF2B5EF4-FFF2-40B4-BE49-F238E27FC236}">
                <a16:creationId xmlns:a16="http://schemas.microsoft.com/office/drawing/2014/main" id="{0CD646EE-B0D3-9BEA-E502-A3CB385DEED1}"/>
              </a:ext>
            </a:extLst>
          </p:cNvPr>
          <p:cNvSpPr>
            <a:spLocks noGrp="1"/>
          </p:cNvSpPr>
          <p:nvPr/>
        </p:nvSpPr>
        <p:spPr>
          <a:xfrm>
            <a:off x="1335045" y="2190426"/>
            <a:ext cx="3235348" cy="409876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01625" lvl="1"/>
            <a:endParaRPr lang="en-GB" sz="2400" dirty="0">
              <a:latin typeface="Calibri"/>
              <a:ea typeface="Calibri"/>
              <a:cs typeface="Calibri"/>
            </a:endParaRPr>
          </a:p>
          <a:p>
            <a:pPr marL="301625" lvl="1"/>
            <a:endParaRPr lang="en-GB" sz="2400" dirty="0">
              <a:latin typeface="Calibri"/>
              <a:ea typeface="Calibri"/>
              <a:cs typeface="Calibri"/>
            </a:endParaRPr>
          </a:p>
        </p:txBody>
      </p:sp>
      <p:sp>
        <p:nvSpPr>
          <p:cNvPr id="5" name="Content Placeholder 2">
            <a:extLst>
              <a:ext uri="{FF2B5EF4-FFF2-40B4-BE49-F238E27FC236}">
                <a16:creationId xmlns:a16="http://schemas.microsoft.com/office/drawing/2014/main" id="{7E50E08B-9DD0-2218-2177-C89872729914}"/>
              </a:ext>
            </a:extLst>
          </p:cNvPr>
          <p:cNvSpPr txBox="1">
            <a:spLocks/>
          </p:cNvSpPr>
          <p:nvPr/>
        </p:nvSpPr>
        <p:spPr>
          <a:xfrm>
            <a:off x="320627" y="1397004"/>
            <a:ext cx="7809785" cy="534008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GB" sz="2400" dirty="0">
              <a:solidFill>
                <a:srgbClr val="000000"/>
              </a:solidFill>
              <a:latin typeface="Calibri"/>
              <a:ea typeface="Roboto"/>
              <a:cs typeface="Roboto"/>
            </a:endParaRPr>
          </a:p>
        </p:txBody>
      </p:sp>
      <p:sp>
        <p:nvSpPr>
          <p:cNvPr id="6" name="Rectangle 5">
            <a:extLst>
              <a:ext uri="{FF2B5EF4-FFF2-40B4-BE49-F238E27FC236}">
                <a16:creationId xmlns:a16="http://schemas.microsoft.com/office/drawing/2014/main" id="{4F98FB22-1DCF-41D2-AF03-9A44981580AC}"/>
              </a:ext>
            </a:extLst>
          </p:cNvPr>
          <p:cNvSpPr/>
          <p:nvPr/>
        </p:nvSpPr>
        <p:spPr>
          <a:xfrm>
            <a:off x="2286723" y="2084730"/>
            <a:ext cx="5082466" cy="3970318"/>
          </a:xfrm>
          <a:prstGeom prst="rect">
            <a:avLst/>
          </a:prstGeom>
        </p:spPr>
        <p:txBody>
          <a:bodyPr wrap="square">
            <a:spAutoFit/>
          </a:bodyPr>
          <a:lstStyle/>
          <a:p>
            <a:pPr fontAlgn="base">
              <a:buFont typeface="Arial" panose="020B0604020202020204" pitchFamily="34" charset="0"/>
              <a:buChar char="•"/>
            </a:pPr>
            <a:endParaRPr lang="en-GB" sz="2800" dirty="0">
              <a:solidFill>
                <a:srgbClr val="000000"/>
              </a:solidFill>
              <a:latin typeface="Arial" panose="020B0604020202020204" pitchFamily="34" charset="0"/>
            </a:endParaRPr>
          </a:p>
          <a:p>
            <a:pPr fontAlgn="base">
              <a:buFont typeface="Arial" panose="020B0604020202020204" pitchFamily="34" charset="0"/>
              <a:buChar char="•"/>
            </a:pPr>
            <a:r>
              <a:rPr lang="en-GB" sz="2800" i="1" dirty="0">
                <a:solidFill>
                  <a:srgbClr val="000000"/>
                </a:solidFill>
                <a:latin typeface="Comic Sans MS" panose="030F0702030302020204" pitchFamily="66" charset="0"/>
              </a:rPr>
              <a:t>Writing pencils</a:t>
            </a:r>
            <a:r>
              <a:rPr lang="en-US" sz="2800" i="1" dirty="0">
                <a:solidFill>
                  <a:srgbClr val="000000"/>
                </a:solidFill>
                <a:latin typeface="Comic Sans MS" panose="030F0702030302020204" pitchFamily="66" charset="0"/>
              </a:rPr>
              <a:t>​</a:t>
            </a:r>
          </a:p>
          <a:p>
            <a:pPr fontAlgn="base">
              <a:buFont typeface="Arial" panose="020B0604020202020204" pitchFamily="34" charset="0"/>
              <a:buChar char="•"/>
            </a:pPr>
            <a:r>
              <a:rPr lang="en-GB" sz="2800" i="1" dirty="0">
                <a:solidFill>
                  <a:srgbClr val="000000"/>
                </a:solidFill>
                <a:latin typeface="Comic Sans MS" panose="030F0702030302020204" pitchFamily="66" charset="0"/>
              </a:rPr>
              <a:t>Rubbers</a:t>
            </a:r>
            <a:r>
              <a:rPr lang="en-US" sz="2800" i="1" dirty="0">
                <a:solidFill>
                  <a:srgbClr val="000000"/>
                </a:solidFill>
                <a:latin typeface="Comic Sans MS" panose="030F0702030302020204" pitchFamily="66" charset="0"/>
              </a:rPr>
              <a:t>​</a:t>
            </a:r>
          </a:p>
          <a:p>
            <a:pPr fontAlgn="base">
              <a:buFont typeface="Arial" panose="020B0604020202020204" pitchFamily="34" charset="0"/>
              <a:buChar char="•"/>
            </a:pPr>
            <a:r>
              <a:rPr lang="en-GB" sz="2800" i="1" dirty="0">
                <a:solidFill>
                  <a:srgbClr val="000000"/>
                </a:solidFill>
                <a:latin typeface="Comic Sans MS" panose="030F0702030302020204" pitchFamily="66" charset="0"/>
              </a:rPr>
              <a:t>Sharpener</a:t>
            </a:r>
            <a:r>
              <a:rPr lang="en-US" sz="2800" i="1" dirty="0">
                <a:solidFill>
                  <a:srgbClr val="000000"/>
                </a:solidFill>
                <a:latin typeface="Comic Sans MS" panose="030F0702030302020204" pitchFamily="66" charset="0"/>
              </a:rPr>
              <a:t>​</a:t>
            </a:r>
          </a:p>
          <a:p>
            <a:pPr fontAlgn="base">
              <a:buFont typeface="Arial" panose="020B0604020202020204" pitchFamily="34" charset="0"/>
              <a:buChar char="•"/>
            </a:pPr>
            <a:r>
              <a:rPr lang="en-GB" sz="2800" i="1" dirty="0">
                <a:solidFill>
                  <a:srgbClr val="000000"/>
                </a:solidFill>
                <a:latin typeface="Comic Sans MS" panose="030F0702030302020204" pitchFamily="66" charset="0"/>
              </a:rPr>
              <a:t>Whiteboard pens</a:t>
            </a:r>
            <a:r>
              <a:rPr lang="en-US" sz="2800" i="1" dirty="0">
                <a:solidFill>
                  <a:srgbClr val="000000"/>
                </a:solidFill>
                <a:latin typeface="Comic Sans MS" panose="030F0702030302020204" pitchFamily="66" charset="0"/>
              </a:rPr>
              <a:t>​</a:t>
            </a:r>
          </a:p>
          <a:p>
            <a:pPr fontAlgn="base">
              <a:buFont typeface="Arial" panose="020B0604020202020204" pitchFamily="34" charset="0"/>
              <a:buChar char="•"/>
            </a:pPr>
            <a:r>
              <a:rPr lang="en-GB" sz="2800" i="1" dirty="0">
                <a:solidFill>
                  <a:srgbClr val="000000"/>
                </a:solidFill>
                <a:latin typeface="Comic Sans MS" panose="030F0702030302020204" pitchFamily="66" charset="0"/>
              </a:rPr>
              <a:t>Glue sticks</a:t>
            </a:r>
            <a:r>
              <a:rPr lang="en-US" sz="2800" i="1" dirty="0">
                <a:solidFill>
                  <a:srgbClr val="000000"/>
                </a:solidFill>
                <a:latin typeface="Comic Sans MS" panose="030F0702030302020204" pitchFamily="66" charset="0"/>
              </a:rPr>
              <a:t>​</a:t>
            </a:r>
          </a:p>
          <a:p>
            <a:pPr fontAlgn="base">
              <a:buFont typeface="Arial" panose="020B0604020202020204" pitchFamily="34" charset="0"/>
              <a:buChar char="•"/>
            </a:pPr>
            <a:r>
              <a:rPr lang="en-GB" sz="2800" i="1" dirty="0">
                <a:solidFill>
                  <a:srgbClr val="000000"/>
                </a:solidFill>
                <a:latin typeface="Comic Sans MS" panose="030F0702030302020204" pitchFamily="66" charset="0"/>
              </a:rPr>
              <a:t>Colouring pencils</a:t>
            </a:r>
            <a:r>
              <a:rPr lang="en-US" sz="2800" i="1" dirty="0">
                <a:solidFill>
                  <a:srgbClr val="000000"/>
                </a:solidFill>
                <a:latin typeface="Comic Sans MS" panose="030F0702030302020204" pitchFamily="66" charset="0"/>
              </a:rPr>
              <a:t>​</a:t>
            </a:r>
          </a:p>
          <a:p>
            <a:pPr fontAlgn="base">
              <a:buFont typeface="Arial" panose="020B0604020202020204" pitchFamily="34" charset="0"/>
              <a:buChar char="•"/>
            </a:pPr>
            <a:r>
              <a:rPr lang="en-GB" sz="2800" i="1" dirty="0">
                <a:solidFill>
                  <a:srgbClr val="000000"/>
                </a:solidFill>
                <a:latin typeface="Comic Sans MS" panose="030F0702030302020204" pitchFamily="66" charset="0"/>
              </a:rPr>
              <a:t>Ruler</a:t>
            </a:r>
            <a:r>
              <a:rPr lang="en-US" sz="2800" i="1" dirty="0">
                <a:solidFill>
                  <a:srgbClr val="000000"/>
                </a:solidFill>
                <a:latin typeface="Comic Sans MS" panose="030F0702030302020204" pitchFamily="66" charset="0"/>
              </a:rPr>
              <a:t>​</a:t>
            </a:r>
          </a:p>
          <a:p>
            <a:pPr fontAlgn="base">
              <a:buFont typeface="Arial" panose="020B0604020202020204" pitchFamily="34" charset="0"/>
              <a:buChar char="•"/>
            </a:pPr>
            <a:r>
              <a:rPr lang="en-GB" sz="2800" i="1" dirty="0">
                <a:solidFill>
                  <a:srgbClr val="000000"/>
                </a:solidFill>
                <a:latin typeface="Comic Sans MS" panose="030F0702030302020204" pitchFamily="66" charset="0"/>
              </a:rPr>
              <a:t>Scissors</a:t>
            </a:r>
            <a:endParaRPr lang="en-US" sz="2800" b="0" i="1" dirty="0">
              <a:solidFill>
                <a:srgbClr val="000000"/>
              </a:solidFill>
              <a:effectLst/>
              <a:latin typeface="Comic Sans MS" panose="030F0702030302020204" pitchFamily="66" charset="0"/>
            </a:endParaRPr>
          </a:p>
        </p:txBody>
      </p:sp>
      <p:sp>
        <p:nvSpPr>
          <p:cNvPr id="12" name="Rectangle 11">
            <a:extLst>
              <a:ext uri="{FF2B5EF4-FFF2-40B4-BE49-F238E27FC236}">
                <a16:creationId xmlns:a16="http://schemas.microsoft.com/office/drawing/2014/main" id="{FCAA1037-3948-4713-A0B8-0BED8446F2B4}"/>
              </a:ext>
            </a:extLst>
          </p:cNvPr>
          <p:cNvSpPr/>
          <p:nvPr/>
        </p:nvSpPr>
        <p:spPr>
          <a:xfrm>
            <a:off x="320627" y="1395250"/>
            <a:ext cx="8322663" cy="830997"/>
          </a:xfrm>
          <a:prstGeom prst="rect">
            <a:avLst/>
          </a:prstGeom>
        </p:spPr>
        <p:txBody>
          <a:bodyPr wrap="square">
            <a:spAutoFit/>
          </a:bodyPr>
          <a:lstStyle/>
          <a:p>
            <a:r>
              <a:rPr lang="en-US" sz="2400" dirty="0">
                <a:solidFill>
                  <a:srgbClr val="000000"/>
                </a:solidFill>
                <a:latin typeface="Comic Sans MS" panose="030F0702030302020204" pitchFamily="66" charset="0"/>
              </a:rPr>
              <a:t>Stationery – This will be provided for each class. </a:t>
            </a:r>
          </a:p>
          <a:p>
            <a:pPr algn="ctr"/>
            <a:r>
              <a:rPr lang="en-US" sz="2400" b="1" u="sng" dirty="0">
                <a:solidFill>
                  <a:srgbClr val="000000"/>
                </a:solidFill>
                <a:latin typeface="Comic Sans MS" panose="030F0702030302020204" pitchFamily="66" charset="0"/>
              </a:rPr>
              <a:t>(Pencil cases are not needed in year 2)</a:t>
            </a:r>
            <a:endParaRPr lang="en-GB" sz="2400" b="1" u="sng" dirty="0">
              <a:latin typeface="Comic Sans MS" panose="030F0702030302020204" pitchFamily="66" charset="0"/>
            </a:endParaRPr>
          </a:p>
        </p:txBody>
      </p:sp>
    </p:spTree>
    <p:extLst>
      <p:ext uri="{BB962C8B-B14F-4D97-AF65-F5344CB8AC3E}">
        <p14:creationId xmlns:p14="http://schemas.microsoft.com/office/powerpoint/2010/main" val="1965493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554739"/>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320626" y="352323"/>
            <a:ext cx="5210161" cy="1143000"/>
          </a:xfrm>
          <a:prstGeom prst="rect">
            <a:avLst/>
          </a:prstGeom>
        </p:spPr>
        <p:txBody>
          <a:bodyPr vert="horz" lIns="91440" tIns="45720" rIns="91440" bIns="45720" rtlCol="0" anchor="t">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tx2"/>
                </a:solidFill>
                <a:latin typeface="Comic Sans MS" panose="030F0702030302020204" pitchFamily="66" charset="0"/>
                <a:ea typeface="Calibri"/>
                <a:cs typeface="Calibri"/>
              </a:rPr>
              <a:t>NMR 2026/7</a:t>
            </a:r>
            <a:endParaRPr lang="en-US" sz="1400" dirty="0">
              <a:solidFill>
                <a:schemeClr val="tx2"/>
              </a:solidFill>
              <a:latin typeface="Comic Sans MS" panose="030F0702030302020204" pitchFamily="66" charset="0"/>
              <a:ea typeface="Calibri" panose="020F0502020204030204" pitchFamily="34" charset="0"/>
              <a:cs typeface="Calibri" panose="020F0502020204030204" pitchFamily="34" charset="0"/>
            </a:endParaRPr>
          </a:p>
          <a:p>
            <a:pPr algn="l"/>
            <a:r>
              <a:rPr lang="en-US" sz="3600" dirty="0">
                <a:solidFill>
                  <a:srgbClr val="000000"/>
                </a:solidFill>
                <a:latin typeface="Comic Sans MS" panose="030F0702030302020204" pitchFamily="66" charset="0"/>
                <a:ea typeface="Calibri Light"/>
                <a:cs typeface="Calibri Light"/>
              </a:rPr>
              <a:t>PE and Outdoor Learning </a:t>
            </a:r>
            <a:endParaRPr lang="en-GB" sz="3600" dirty="0">
              <a:solidFill>
                <a:srgbClr val="000000"/>
              </a:solidFill>
              <a:latin typeface="Comic Sans MS" panose="030F0702030302020204" pitchFamily="66" charset="0"/>
              <a:ea typeface="Calibri Light"/>
              <a:cs typeface="Calibri Light" panose="020F0302020204030204" pitchFamily="34" charset="0"/>
            </a:endParaRPr>
          </a:p>
        </p:txBody>
      </p:sp>
      <p:sp>
        <p:nvSpPr>
          <p:cNvPr id="12" name="Content Placeholder 2">
            <a:extLst>
              <a:ext uri="{FF2B5EF4-FFF2-40B4-BE49-F238E27FC236}">
                <a16:creationId xmlns:a16="http://schemas.microsoft.com/office/drawing/2014/main" id="{AC4AB14F-3999-4E70-A8BA-C0F1918B470B}"/>
              </a:ext>
            </a:extLst>
          </p:cNvPr>
          <p:cNvSpPr txBox="1">
            <a:spLocks/>
          </p:cNvSpPr>
          <p:nvPr/>
        </p:nvSpPr>
        <p:spPr>
          <a:xfrm>
            <a:off x="320627" y="1493054"/>
            <a:ext cx="8040306" cy="524403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09855">
              <a:buNone/>
            </a:pPr>
            <a:r>
              <a:rPr lang="en-GB" sz="2400" dirty="0">
                <a:latin typeface="Comic Sans MS" panose="030F0702030302020204" pitchFamily="66" charset="0"/>
                <a:ea typeface="Roboto"/>
                <a:cs typeface="Roboto"/>
              </a:rPr>
              <a:t>Our PE days for the year are...TBC!</a:t>
            </a:r>
          </a:p>
          <a:p>
            <a:pPr marL="0" indent="-109855">
              <a:buNone/>
            </a:pPr>
            <a:endParaRPr lang="en-GB" sz="2400" dirty="0">
              <a:latin typeface="Comic Sans MS" panose="030F0702030302020204" pitchFamily="66" charset="0"/>
              <a:ea typeface="Roboto"/>
              <a:cs typeface="Roboto"/>
            </a:endParaRPr>
          </a:p>
          <a:p>
            <a:pPr marL="0" indent="-109855">
              <a:buNone/>
            </a:pPr>
            <a:r>
              <a:rPr lang="en-GB" sz="2400" dirty="0">
                <a:latin typeface="Comic Sans MS" panose="030F0702030302020204" pitchFamily="66" charset="0"/>
                <a:ea typeface="Roboto"/>
                <a:cs typeface="Roboto"/>
              </a:rPr>
              <a:t>Please have PE kits in school from Monday to Friday. This allows for flexibility to change days as required.</a:t>
            </a:r>
            <a:endParaRPr lang="en-US" sz="2400" dirty="0">
              <a:latin typeface="Comic Sans MS" panose="030F0702030302020204" pitchFamily="66" charset="0"/>
              <a:ea typeface="Roboto" panose="02000000000000000000" pitchFamily="2" charset="0"/>
              <a:cs typeface="Roboto" panose="02000000000000000000" pitchFamily="2" charset="0"/>
            </a:endParaRPr>
          </a:p>
          <a:p>
            <a:pPr marL="0" indent="-109855">
              <a:buNone/>
            </a:pPr>
            <a:endParaRPr lang="en-GB" sz="2400" dirty="0">
              <a:latin typeface="Comic Sans MS" panose="030F0702030302020204" pitchFamily="66" charset="0"/>
              <a:ea typeface="Roboto"/>
              <a:cs typeface="Roboto"/>
            </a:endParaRPr>
          </a:p>
          <a:p>
            <a:pPr marL="0" indent="-109855">
              <a:buNone/>
            </a:pPr>
            <a:r>
              <a:rPr lang="en-GB" sz="2400" dirty="0">
                <a:latin typeface="Comic Sans MS" panose="030F0702030302020204" pitchFamily="66" charset="0"/>
                <a:ea typeface="Roboto"/>
                <a:cs typeface="Roboto"/>
              </a:rPr>
              <a:t>A spare pair of socks is useful.</a:t>
            </a:r>
            <a:endParaRPr lang="en-US" sz="2400" dirty="0">
              <a:latin typeface="Comic Sans MS" panose="030F0702030302020204" pitchFamily="66" charset="0"/>
              <a:ea typeface="Roboto"/>
              <a:cs typeface="Roboto"/>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sp>
        <p:nvSpPr>
          <p:cNvPr id="3" name="TextBox 2">
            <a:extLst>
              <a:ext uri="{FF2B5EF4-FFF2-40B4-BE49-F238E27FC236}">
                <a16:creationId xmlns:a16="http://schemas.microsoft.com/office/drawing/2014/main" id="{05E1397B-F7CB-27AA-B108-5E882B0E59C5}"/>
              </a:ext>
            </a:extLst>
          </p:cNvPr>
          <p:cNvSpPr txBox="1"/>
          <p:nvPr/>
        </p:nvSpPr>
        <p:spPr>
          <a:xfrm>
            <a:off x="4572000" y="4633742"/>
            <a:ext cx="3380448" cy="1464231"/>
          </a:xfrm>
          <a:prstGeom prst="round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omic Sans MS" panose="030F0702030302020204" pitchFamily="66" charset="0"/>
                <a:ea typeface="Roboto"/>
                <a:cs typeface="Roboto"/>
              </a:rPr>
              <a:t>Our outdoor learning days are on…</a:t>
            </a:r>
          </a:p>
          <a:p>
            <a:pPr algn="ctr"/>
            <a:endParaRPr lang="en-US" sz="2000" dirty="0">
              <a:latin typeface="Comic Sans MS" panose="030F0702030302020204" pitchFamily="66" charset="0"/>
            </a:endParaRPr>
          </a:p>
          <a:p>
            <a:pPr algn="ctr"/>
            <a:r>
              <a:rPr lang="en-US" sz="2000" dirty="0">
                <a:latin typeface="Comic Sans MS" panose="030F0702030302020204" pitchFamily="66" charset="0"/>
              </a:rPr>
              <a:t>TBC!</a:t>
            </a:r>
            <a:endParaRPr lang="en-US" sz="1600" dirty="0">
              <a:latin typeface="Comic Sans MS" panose="030F0702030302020204" pitchFamily="66" charset="0"/>
            </a:endParaRPr>
          </a:p>
        </p:txBody>
      </p:sp>
    </p:spTree>
    <p:extLst>
      <p:ext uri="{BB962C8B-B14F-4D97-AF65-F5344CB8AC3E}">
        <p14:creationId xmlns:p14="http://schemas.microsoft.com/office/powerpoint/2010/main" val="2051533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554739"/>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320627" y="352323"/>
            <a:ext cx="2978754" cy="114300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tx2"/>
                </a:solidFill>
                <a:latin typeface="Comic Sans MS" panose="030F0702030302020204" pitchFamily="66" charset="0"/>
                <a:ea typeface="Calibri"/>
                <a:cs typeface="Calibri"/>
              </a:rPr>
              <a:t>NMR 2026/7</a:t>
            </a:r>
            <a:endParaRPr lang="en-US" sz="1400" dirty="0">
              <a:solidFill>
                <a:schemeClr val="tx2"/>
              </a:solidFill>
              <a:latin typeface="Comic Sans MS" panose="030F0702030302020204" pitchFamily="66" charset="0"/>
              <a:ea typeface="Calibri" panose="020F0502020204030204" pitchFamily="34" charset="0"/>
              <a:cs typeface="Calibri" panose="020F0502020204030204" pitchFamily="34" charset="0"/>
            </a:endParaRPr>
          </a:p>
          <a:p>
            <a:pPr algn="l"/>
            <a:r>
              <a:rPr lang="en-US" sz="3600" dirty="0">
                <a:solidFill>
                  <a:srgbClr val="000000"/>
                </a:solidFill>
                <a:latin typeface="Comic Sans MS" panose="030F0702030302020204" pitchFamily="66" charset="0"/>
                <a:ea typeface="Calibri Light"/>
                <a:cs typeface="Calibri Light"/>
              </a:rPr>
              <a:t>PE Kit</a:t>
            </a:r>
            <a:endParaRPr lang="en-GB" sz="3600" dirty="0">
              <a:solidFill>
                <a:srgbClr val="000000"/>
              </a:solidFill>
              <a:latin typeface="Comic Sans MS" panose="030F0702030302020204" pitchFamily="66" charset="0"/>
              <a:ea typeface="Calibri Light"/>
              <a:cs typeface="Calibri Light" panose="020F0302020204030204" pitchFamily="34" charset="0"/>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sp>
        <p:nvSpPr>
          <p:cNvPr id="4" name="Content Placeholder 2">
            <a:extLst>
              <a:ext uri="{FF2B5EF4-FFF2-40B4-BE49-F238E27FC236}">
                <a16:creationId xmlns:a16="http://schemas.microsoft.com/office/drawing/2014/main" id="{822AB3C8-94E7-69D6-EA97-64BF2B1B2EB1}"/>
              </a:ext>
            </a:extLst>
          </p:cNvPr>
          <p:cNvSpPr txBox="1">
            <a:spLocks/>
          </p:cNvSpPr>
          <p:nvPr/>
        </p:nvSpPr>
        <p:spPr>
          <a:xfrm>
            <a:off x="416677" y="1397004"/>
            <a:ext cx="8405298" cy="534008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latin typeface="Comic Sans MS" panose="030F0702030302020204" pitchFamily="66" charset="0"/>
                <a:ea typeface="Roboto"/>
                <a:cs typeface="Roboto"/>
              </a:rPr>
              <a:t>Plain white t-shirt or NMR PE t-shirt</a:t>
            </a:r>
            <a:endParaRPr lang="en-US" sz="2000" dirty="0">
              <a:latin typeface="Comic Sans MS" panose="030F0702030302020204" pitchFamily="66" charset="0"/>
              <a:ea typeface="Roboto"/>
              <a:cs typeface="Roboto"/>
            </a:endParaRPr>
          </a:p>
          <a:p>
            <a:r>
              <a:rPr lang="en-GB" sz="2000" dirty="0">
                <a:solidFill>
                  <a:srgbClr val="000000"/>
                </a:solidFill>
                <a:latin typeface="Comic Sans MS" panose="030F0702030302020204" pitchFamily="66" charset="0"/>
                <a:ea typeface="Roboto"/>
                <a:cs typeface="Roboto"/>
              </a:rPr>
              <a:t>Navy shorts</a:t>
            </a:r>
          </a:p>
          <a:p>
            <a:r>
              <a:rPr lang="en-GB" sz="2000" dirty="0">
                <a:solidFill>
                  <a:srgbClr val="000000"/>
                </a:solidFill>
                <a:latin typeface="Comic Sans MS" panose="030F0702030302020204" pitchFamily="66" charset="0"/>
                <a:ea typeface="Roboto"/>
                <a:cs typeface="Roboto"/>
              </a:rPr>
              <a:t>Trainers</a:t>
            </a:r>
          </a:p>
          <a:p>
            <a:r>
              <a:rPr lang="en-GB" sz="2000" dirty="0">
                <a:solidFill>
                  <a:srgbClr val="000000"/>
                </a:solidFill>
                <a:latin typeface="Comic Sans MS" panose="030F0702030302020204" pitchFamily="66" charset="0"/>
                <a:ea typeface="Roboto"/>
                <a:cs typeface="Roboto"/>
              </a:rPr>
              <a:t>Winter </a:t>
            </a:r>
            <a:r>
              <a:rPr lang="en-GB" sz="2000" dirty="0">
                <a:solidFill>
                  <a:srgbClr val="000000"/>
                </a:solidFill>
                <a:latin typeface="Comic Sans MS" panose="030F0702030302020204" pitchFamily="66" charset="0"/>
                <a:ea typeface="Roboto"/>
                <a:cs typeface="Calibri"/>
              </a:rPr>
              <a:t>–</a:t>
            </a:r>
            <a:r>
              <a:rPr lang="en-GB" sz="2000" dirty="0">
                <a:solidFill>
                  <a:srgbClr val="000000"/>
                </a:solidFill>
                <a:latin typeface="Comic Sans MS" panose="030F0702030302020204" pitchFamily="66" charset="0"/>
                <a:ea typeface="Roboto"/>
                <a:cs typeface="Roboto"/>
              </a:rPr>
              <a:t> Navy plain sweatshirt</a:t>
            </a:r>
          </a:p>
          <a:p>
            <a:r>
              <a:rPr lang="en-GB" sz="2000" dirty="0">
                <a:solidFill>
                  <a:srgbClr val="000000"/>
                </a:solidFill>
                <a:latin typeface="Comic Sans MS" panose="030F0702030302020204" pitchFamily="66" charset="0"/>
                <a:ea typeface="Roboto"/>
                <a:cs typeface="Roboto"/>
              </a:rPr>
              <a:t>Winter – Navy or black tracksuit bottoms</a:t>
            </a:r>
          </a:p>
          <a:p>
            <a:endParaRPr lang="en-GB" sz="2000" dirty="0">
              <a:solidFill>
                <a:srgbClr val="000000"/>
              </a:solidFill>
              <a:latin typeface="Comic Sans MS" panose="030F0702030302020204" pitchFamily="66" charset="0"/>
              <a:ea typeface="Roboto"/>
              <a:cs typeface="Roboto"/>
            </a:endParaRPr>
          </a:p>
          <a:p>
            <a:pPr marL="0" indent="0">
              <a:buNone/>
            </a:pPr>
            <a:r>
              <a:rPr lang="en-GB" sz="2000" dirty="0">
                <a:solidFill>
                  <a:srgbClr val="000000"/>
                </a:solidFill>
                <a:latin typeface="Comic Sans MS" panose="030F0702030302020204" pitchFamily="66" charset="0"/>
                <a:ea typeface="Roboto"/>
                <a:cs typeface="Roboto"/>
              </a:rPr>
              <a:t>Jewellery should not be worn to school (unless for religious purposes).</a:t>
            </a:r>
          </a:p>
          <a:p>
            <a:pPr marL="0" indent="0">
              <a:buNone/>
            </a:pPr>
            <a:endParaRPr lang="en-GB" sz="2000" dirty="0">
              <a:solidFill>
                <a:srgbClr val="000000"/>
              </a:solidFill>
              <a:latin typeface="Comic Sans MS" panose="030F0702030302020204" pitchFamily="66" charset="0"/>
              <a:ea typeface="Roboto"/>
              <a:cs typeface="Roboto"/>
            </a:endParaRPr>
          </a:p>
          <a:p>
            <a:pPr marL="0" indent="0">
              <a:buNone/>
            </a:pPr>
            <a:r>
              <a:rPr lang="en-GB" sz="2000" dirty="0">
                <a:solidFill>
                  <a:srgbClr val="000000"/>
                </a:solidFill>
                <a:latin typeface="Comic Sans MS" panose="030F0702030302020204" pitchFamily="66" charset="0"/>
                <a:ea typeface="Roboto"/>
                <a:cs typeface="Roboto"/>
              </a:rPr>
              <a:t>If your child wears stud earrings, please provide microtape (in a named box) for placing over the earrings during PE lessons.</a:t>
            </a:r>
          </a:p>
          <a:p>
            <a:pPr marL="0" indent="0">
              <a:buNone/>
            </a:pPr>
            <a:endParaRPr lang="en-GB" sz="2400" dirty="0">
              <a:solidFill>
                <a:srgbClr val="000000"/>
              </a:solidFill>
              <a:latin typeface="Calibri"/>
              <a:ea typeface="Roboto"/>
              <a:cs typeface="Roboto"/>
            </a:endParaRPr>
          </a:p>
        </p:txBody>
      </p:sp>
    </p:spTree>
    <p:extLst>
      <p:ext uri="{BB962C8B-B14F-4D97-AF65-F5344CB8AC3E}">
        <p14:creationId xmlns:p14="http://schemas.microsoft.com/office/powerpoint/2010/main" val="1661699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554739"/>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488965" y="431382"/>
            <a:ext cx="4668623" cy="114300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tx2"/>
                </a:solidFill>
                <a:latin typeface="Comic Sans MS" panose="030F0702030302020204" pitchFamily="66" charset="0"/>
                <a:ea typeface="Calibri"/>
                <a:cs typeface="Calibri"/>
              </a:rPr>
              <a:t>NMR 2026/7</a:t>
            </a:r>
            <a:endParaRPr lang="en-US" sz="1400" dirty="0">
              <a:solidFill>
                <a:schemeClr val="tx2"/>
              </a:solidFill>
              <a:latin typeface="Comic Sans MS" panose="030F0702030302020204" pitchFamily="66" charset="0"/>
              <a:ea typeface="Calibri" panose="020F0502020204030204" pitchFamily="34" charset="0"/>
              <a:cs typeface="Calibri" panose="020F0502020204030204" pitchFamily="34" charset="0"/>
            </a:endParaRPr>
          </a:p>
          <a:p>
            <a:pPr algn="l"/>
            <a:r>
              <a:rPr lang="en-US" sz="3600" dirty="0">
                <a:solidFill>
                  <a:srgbClr val="000000"/>
                </a:solidFill>
                <a:latin typeface="Comic Sans MS" panose="030F0702030302020204" pitchFamily="66" charset="0"/>
                <a:ea typeface="Calibri Light"/>
                <a:cs typeface="Calibri Light"/>
              </a:rPr>
              <a:t>Water Bottles</a:t>
            </a:r>
            <a:endParaRPr lang="en-GB" sz="3600" dirty="0">
              <a:solidFill>
                <a:srgbClr val="000000"/>
              </a:solidFill>
              <a:latin typeface="Comic Sans MS" panose="030F0702030302020204" pitchFamily="66" charset="0"/>
              <a:ea typeface="Calibri Light"/>
              <a:cs typeface="Calibri Light" panose="020F0302020204030204" pitchFamily="34" charset="0"/>
            </a:endParaRPr>
          </a:p>
        </p:txBody>
      </p:sp>
      <p:sp>
        <p:nvSpPr>
          <p:cNvPr id="12" name="Content Placeholder 2">
            <a:extLst>
              <a:ext uri="{FF2B5EF4-FFF2-40B4-BE49-F238E27FC236}">
                <a16:creationId xmlns:a16="http://schemas.microsoft.com/office/drawing/2014/main" id="{AC4AB14F-3999-4E70-A8BA-C0F1918B470B}"/>
              </a:ext>
            </a:extLst>
          </p:cNvPr>
          <p:cNvSpPr txBox="1">
            <a:spLocks/>
          </p:cNvSpPr>
          <p:nvPr/>
        </p:nvSpPr>
        <p:spPr>
          <a:xfrm>
            <a:off x="153687" y="1100718"/>
            <a:ext cx="8501348" cy="5316815"/>
          </a:xfrm>
          <a:prstGeom prst="rect">
            <a:avLst/>
          </a:prstGeom>
        </p:spPr>
        <p:txBody>
          <a:bodyPr vert="horz" lIns="91440" tIns="45720" rIns="91440" bIns="45720" rtlCol="0" anchor="t">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400" dirty="0">
                <a:latin typeface="Comic Sans MS" panose="030F0702030302020204" pitchFamily="66" charset="0"/>
                <a:ea typeface="Roboto"/>
                <a:cs typeface="Roboto"/>
              </a:rPr>
              <a:t>Please ensure your child has a named water bottle in school each day.</a:t>
            </a:r>
            <a:endParaRPr lang="en-US" sz="2400" dirty="0">
              <a:solidFill>
                <a:srgbClr val="000000"/>
              </a:solidFill>
              <a:latin typeface="Comic Sans MS" panose="030F0702030302020204" pitchFamily="66" charset="0"/>
              <a:ea typeface="Roboto"/>
              <a:cs typeface="Roboto"/>
            </a:endParaRPr>
          </a:p>
          <a:p>
            <a:r>
              <a:rPr lang="en-GB" sz="2400" dirty="0">
                <a:latin typeface="Comic Sans MS" panose="030F0702030302020204" pitchFamily="66" charset="0"/>
                <a:ea typeface="Roboto"/>
                <a:cs typeface="Roboto"/>
              </a:rPr>
              <a:t>Drinking water is available in the classrooms to refill bottles. Please don't worry if your child forgets their water bottle as we have cups available and will always make sure they have a drink.</a:t>
            </a:r>
            <a:endParaRPr lang="en-US" sz="2400" dirty="0">
              <a:latin typeface="Comic Sans MS" panose="030F0702030302020204" pitchFamily="66" charset="0"/>
              <a:ea typeface="Roboto"/>
              <a:cs typeface="Roboto"/>
            </a:endParaRPr>
          </a:p>
          <a:p>
            <a:endParaRPr lang="en-GB" sz="2400" dirty="0">
              <a:solidFill>
                <a:srgbClr val="000000"/>
              </a:solidFill>
              <a:latin typeface="Comic Sans MS" panose="030F0702030302020204" pitchFamily="66" charset="0"/>
              <a:ea typeface="Roboto"/>
              <a:cs typeface="Roboto"/>
            </a:endParaRPr>
          </a:p>
          <a:p>
            <a:endParaRPr lang="en-GB" sz="2400" dirty="0">
              <a:solidFill>
                <a:srgbClr val="000000"/>
              </a:solidFill>
              <a:latin typeface="Comic Sans MS" panose="030F0702030302020204" pitchFamily="66" charset="0"/>
              <a:ea typeface="Roboto"/>
              <a:cs typeface="Roboto"/>
            </a:endParaRPr>
          </a:p>
          <a:p>
            <a:endParaRPr lang="en-GB" sz="2400" dirty="0">
              <a:solidFill>
                <a:srgbClr val="000000"/>
              </a:solidFill>
              <a:latin typeface="Comic Sans MS" panose="030F0702030302020204" pitchFamily="66" charset="0"/>
              <a:ea typeface="Roboto"/>
              <a:cs typeface="Roboto"/>
            </a:endParaRPr>
          </a:p>
          <a:p>
            <a:pPr>
              <a:spcBef>
                <a:spcPts val="0"/>
              </a:spcBef>
            </a:pPr>
            <a:r>
              <a:rPr lang="en-GB" sz="2400" dirty="0">
                <a:latin typeface="Comic Sans MS" panose="030F0702030302020204" pitchFamily="66" charset="0"/>
                <a:ea typeface="Roboto"/>
                <a:cs typeface="Roboto"/>
              </a:rPr>
              <a:t>If your child would like to bring tuck from home, please could this only consist of the following: Fruit, vegetables or breadsticks/plain crackers. </a:t>
            </a:r>
            <a:r>
              <a:rPr lang="en-GB" sz="2400" b="1" dirty="0">
                <a:latin typeface="Comic Sans MS" panose="030F0702030302020204" pitchFamily="66" charset="0"/>
                <a:ea typeface="Roboto"/>
                <a:cs typeface="Roboto"/>
              </a:rPr>
              <a:t>Please note we are a nut free school. </a:t>
            </a:r>
            <a:endParaRPr lang="en-US" sz="2400" b="1" dirty="0">
              <a:latin typeface="Comic Sans MS" panose="030F0702030302020204" pitchFamily="66" charset="0"/>
              <a:ea typeface="Roboto"/>
              <a:cs typeface="Roboto"/>
            </a:endParaRPr>
          </a:p>
          <a:p>
            <a:pPr>
              <a:spcBef>
                <a:spcPts val="0"/>
              </a:spcBef>
            </a:pPr>
            <a:endParaRPr lang="en-GB" sz="2400" dirty="0">
              <a:latin typeface="Comic Sans MS" panose="030F0702030302020204" pitchFamily="66" charset="0"/>
              <a:ea typeface="Roboto"/>
              <a:cs typeface="Roboto"/>
            </a:endParaRPr>
          </a:p>
          <a:p>
            <a:pPr>
              <a:spcBef>
                <a:spcPts val="0"/>
              </a:spcBef>
            </a:pPr>
            <a:r>
              <a:rPr lang="en-GB" sz="2400" dirty="0">
                <a:latin typeface="Comic Sans MS" panose="030F0702030302020204" pitchFamily="66" charset="0"/>
                <a:ea typeface="Roboto"/>
                <a:cs typeface="Roboto"/>
              </a:rPr>
              <a:t>Please could you make sure that all snack/tuck boxes are clearly named. </a:t>
            </a:r>
            <a:endParaRPr lang="en-US" sz="2400" dirty="0">
              <a:latin typeface="Comic Sans MS" panose="030F0702030302020204" pitchFamily="66" charset="0"/>
              <a:ea typeface="Roboto"/>
              <a:cs typeface="Roboto"/>
            </a:endParaRPr>
          </a:p>
          <a:p>
            <a:pPr>
              <a:spcBef>
                <a:spcPts val="0"/>
              </a:spcBef>
            </a:pPr>
            <a:endParaRPr lang="en-US" sz="2400" dirty="0">
              <a:latin typeface="Comic Sans MS" panose="030F0702030302020204" pitchFamily="66" charset="0"/>
              <a:ea typeface="Roboto"/>
              <a:cs typeface="Roboto"/>
            </a:endParaRPr>
          </a:p>
          <a:p>
            <a:pPr>
              <a:spcBef>
                <a:spcPts val="0"/>
              </a:spcBef>
            </a:pPr>
            <a:r>
              <a:rPr lang="en-US" sz="2400" dirty="0">
                <a:latin typeface="Comic Sans MS" panose="030F0702030302020204" pitchFamily="66" charset="0"/>
                <a:ea typeface="Roboto"/>
                <a:cs typeface="Roboto"/>
              </a:rPr>
              <a:t>T</a:t>
            </a:r>
            <a:r>
              <a:rPr lang="en-GB" sz="2400" dirty="0">
                <a:latin typeface="Comic Sans MS" panose="030F0702030302020204" pitchFamily="66" charset="0"/>
                <a:ea typeface="Roboto"/>
                <a:cs typeface="Roboto"/>
              </a:rPr>
              <a:t>here is school tuck consisting of fruit that is also on offer each day for the children. Please don't worry if your child forgets tuck.</a:t>
            </a: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sp>
        <p:nvSpPr>
          <p:cNvPr id="2" name="Title 1">
            <a:extLst>
              <a:ext uri="{FF2B5EF4-FFF2-40B4-BE49-F238E27FC236}">
                <a16:creationId xmlns:a16="http://schemas.microsoft.com/office/drawing/2014/main" id="{A7AF002A-1DC7-6D14-56A2-8BE5C2CD6255}"/>
              </a:ext>
            </a:extLst>
          </p:cNvPr>
          <p:cNvSpPr txBox="1">
            <a:spLocks/>
          </p:cNvSpPr>
          <p:nvPr/>
        </p:nvSpPr>
        <p:spPr>
          <a:xfrm>
            <a:off x="488965" y="2857500"/>
            <a:ext cx="2978754" cy="114300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dirty="0">
              <a:solidFill>
                <a:schemeClr val="tx2"/>
              </a:solidFill>
              <a:latin typeface="Calibri"/>
              <a:ea typeface="Calibri" panose="020F0502020204030204" pitchFamily="34" charset="0"/>
              <a:cs typeface="Calibri" panose="020F0502020204030204" pitchFamily="34" charset="0"/>
            </a:endParaRPr>
          </a:p>
          <a:p>
            <a:pPr algn="l"/>
            <a:r>
              <a:rPr lang="en-US" sz="3600" dirty="0">
                <a:solidFill>
                  <a:srgbClr val="000000"/>
                </a:solidFill>
                <a:latin typeface="Comic Sans MS" panose="030F0702030302020204" pitchFamily="66" charset="0"/>
                <a:ea typeface="Calibri Light"/>
                <a:cs typeface="Calibri Light"/>
              </a:rPr>
              <a:t>Tuck</a:t>
            </a:r>
            <a:endParaRPr lang="en-GB" sz="3600" dirty="0">
              <a:solidFill>
                <a:srgbClr val="000000"/>
              </a:solidFill>
              <a:latin typeface="Comic Sans MS" panose="030F0702030302020204" pitchFamily="66"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87690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726325" y="-174302"/>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234182" y="3093068"/>
            <a:ext cx="3370152" cy="1008415"/>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000000"/>
                </a:solidFill>
                <a:latin typeface="Comic Sans MS" panose="030F0702030302020204" pitchFamily="66" charset="0"/>
                <a:ea typeface="Calibri Light" panose="020F0302020204030204" pitchFamily="34" charset="0"/>
                <a:cs typeface="Calibri Light"/>
              </a:rPr>
              <a:t>Curriculum</a:t>
            </a:r>
            <a:endParaRPr lang="en-GB" dirty="0">
              <a:solidFill>
                <a:srgbClr val="000000"/>
              </a:solidFill>
              <a:latin typeface="Comic Sans MS" panose="030F0702030302020204" pitchFamily="66" charset="0"/>
              <a:ea typeface="Calibri Light" panose="020F0302020204030204" pitchFamily="34" charset="0"/>
              <a:cs typeface="Calibri Light" panose="020F0302020204030204" pitchFamily="34" charset="0"/>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9" y="6290113"/>
            <a:ext cx="1513147" cy="254840"/>
          </a:xfrm>
          <a:prstGeom prst="rect">
            <a:avLst/>
          </a:prstGeom>
        </p:spPr>
      </p:pic>
    </p:spTree>
    <p:extLst>
      <p:ext uri="{BB962C8B-B14F-4D97-AF65-F5344CB8AC3E}">
        <p14:creationId xmlns:p14="http://schemas.microsoft.com/office/powerpoint/2010/main" val="2681174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5C4F84E-0B2B-C300-926F-3296DB8B585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391FBF1-ECDD-03F2-6237-68ED544E4BBB}"/>
              </a:ext>
            </a:extLst>
          </p:cNvPr>
          <p:cNvSpPr txBox="1">
            <a:spLocks/>
          </p:cNvSpPr>
          <p:nvPr/>
        </p:nvSpPr>
        <p:spPr>
          <a:xfrm>
            <a:off x="0" y="-526873"/>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a:extLst>
              <a:ext uri="{FF2B5EF4-FFF2-40B4-BE49-F238E27FC236}">
                <a16:creationId xmlns:a16="http://schemas.microsoft.com/office/drawing/2014/main" id="{7AAEE683-1804-9AD4-702C-03B8F4C58FBE}"/>
              </a:ext>
            </a:extLst>
          </p:cNvPr>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5A60DDA9-F615-BF3E-F5D9-A090F27D3378}"/>
              </a:ext>
            </a:extLst>
          </p:cNvPr>
          <p:cNvSpPr txBox="1">
            <a:spLocks/>
          </p:cNvSpPr>
          <p:nvPr/>
        </p:nvSpPr>
        <p:spPr>
          <a:xfrm>
            <a:off x="320627" y="352323"/>
            <a:ext cx="2978754" cy="114300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chemeClr val="tx2"/>
                </a:solidFill>
                <a:latin typeface="Comic Sans MS" panose="030F0702030302020204" pitchFamily="66" charset="0"/>
                <a:ea typeface="Calibri"/>
                <a:cs typeface="Calibri"/>
              </a:rPr>
              <a:t>NMR 2026/7</a:t>
            </a:r>
            <a:endParaRPr lang="en-US" sz="1800" dirty="0">
              <a:solidFill>
                <a:schemeClr val="tx2"/>
              </a:solidFill>
              <a:latin typeface="Comic Sans MS" panose="030F0702030302020204" pitchFamily="66" charset="0"/>
              <a:ea typeface="Calibri" panose="020F0502020204030204" pitchFamily="34" charset="0"/>
              <a:cs typeface="Calibri" panose="020F0502020204030204" pitchFamily="34" charset="0"/>
            </a:endParaRPr>
          </a:p>
          <a:p>
            <a:pPr algn="l"/>
            <a:endParaRPr lang="en-US" sz="1400" dirty="0">
              <a:solidFill>
                <a:schemeClr val="tx2"/>
              </a:solidFill>
              <a:latin typeface="Calibri"/>
              <a:ea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9CAA2771-CC21-130E-76A6-86C856EAC557}"/>
              </a:ext>
            </a:extLst>
          </p:cNvPr>
          <p:cNvSpPr txBox="1">
            <a:spLocks/>
          </p:cNvSpPr>
          <p:nvPr/>
        </p:nvSpPr>
        <p:spPr>
          <a:xfrm>
            <a:off x="138131" y="1111986"/>
            <a:ext cx="8092275" cy="4991174"/>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2400" dirty="0">
              <a:solidFill>
                <a:srgbClr val="000000"/>
              </a:solidFill>
              <a:latin typeface="Calibri"/>
              <a:ea typeface="Roboto"/>
              <a:cs typeface="Roboto"/>
            </a:endParaRPr>
          </a:p>
          <a:p>
            <a:pPr marL="0" indent="0">
              <a:buNone/>
            </a:pPr>
            <a:endParaRPr lang="en-GB" sz="2400" dirty="0">
              <a:solidFill>
                <a:srgbClr val="000000"/>
              </a:solidFill>
              <a:latin typeface="Calibri"/>
              <a:ea typeface="Roboto"/>
              <a:cs typeface="Roboto"/>
            </a:endParaRPr>
          </a:p>
        </p:txBody>
      </p:sp>
      <p:pic>
        <p:nvPicPr>
          <p:cNvPr id="13" name="Picture 12">
            <a:extLst>
              <a:ext uri="{FF2B5EF4-FFF2-40B4-BE49-F238E27FC236}">
                <a16:creationId xmlns:a16="http://schemas.microsoft.com/office/drawing/2014/main" id="{8F0004CF-C6A7-C0BD-B1FB-D8CA41F89ECC}"/>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E0DA5066-53AA-6B47-859C-3564AEA2E168}"/>
              </a:ext>
            </a:extLst>
          </p:cNvPr>
          <p:cNvPicPr>
            <a:picLocks noChangeAspect="1"/>
          </p:cNvPicPr>
          <p:nvPr/>
        </p:nvPicPr>
        <p:blipFill>
          <a:blip r:embed="rId4"/>
          <a:srcRect/>
          <a:stretch/>
        </p:blipFill>
        <p:spPr>
          <a:xfrm>
            <a:off x="7305776" y="6290113"/>
            <a:ext cx="1513153" cy="254840"/>
          </a:xfrm>
          <a:prstGeom prst="rect">
            <a:avLst/>
          </a:prstGeom>
        </p:spPr>
      </p:pic>
      <p:sp>
        <p:nvSpPr>
          <p:cNvPr id="2" name="Title 1">
            <a:extLst>
              <a:ext uri="{FF2B5EF4-FFF2-40B4-BE49-F238E27FC236}">
                <a16:creationId xmlns:a16="http://schemas.microsoft.com/office/drawing/2014/main" id="{B9B45E2A-5199-DBE7-89E8-6C14BF0A6884}"/>
              </a:ext>
            </a:extLst>
          </p:cNvPr>
          <p:cNvSpPr txBox="1">
            <a:spLocks/>
          </p:cNvSpPr>
          <p:nvPr/>
        </p:nvSpPr>
        <p:spPr>
          <a:xfrm>
            <a:off x="311020" y="928625"/>
            <a:ext cx="5672529" cy="114300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000000"/>
                </a:solidFill>
                <a:latin typeface="Comic Sans MS" panose="030F0702030302020204" pitchFamily="66" charset="0"/>
                <a:ea typeface="Calibri Light"/>
                <a:cs typeface="Calibri Light"/>
              </a:rPr>
              <a:t>Start and End of the Day </a:t>
            </a:r>
          </a:p>
          <a:p>
            <a:pPr algn="l"/>
            <a:endParaRPr lang="en-US" sz="3600" dirty="0">
              <a:solidFill>
                <a:srgbClr val="000000"/>
              </a:solidFill>
              <a:latin typeface="Calibri Light"/>
              <a:ea typeface="Calibri Light"/>
              <a:cs typeface="Calibri Light"/>
            </a:endParaRPr>
          </a:p>
        </p:txBody>
      </p:sp>
      <p:sp>
        <p:nvSpPr>
          <p:cNvPr id="3" name="Rectangle 2">
            <a:extLst>
              <a:ext uri="{FF2B5EF4-FFF2-40B4-BE49-F238E27FC236}">
                <a16:creationId xmlns:a16="http://schemas.microsoft.com/office/drawing/2014/main" id="{FD7FD590-1B87-4614-9D73-2503989CF1B1}"/>
              </a:ext>
            </a:extLst>
          </p:cNvPr>
          <p:cNvSpPr/>
          <p:nvPr/>
        </p:nvSpPr>
        <p:spPr>
          <a:xfrm>
            <a:off x="320627" y="2136339"/>
            <a:ext cx="8498302" cy="3231654"/>
          </a:xfrm>
          <a:prstGeom prst="rect">
            <a:avLst/>
          </a:prstGeom>
        </p:spPr>
        <p:txBody>
          <a:bodyPr wrap="square">
            <a:spAutoFit/>
          </a:bodyPr>
          <a:lstStyle/>
          <a:p>
            <a:pPr fontAlgn="base">
              <a:buFont typeface="Arial" panose="020B0604020202020204" pitchFamily="34" charset="0"/>
              <a:buChar char="•"/>
            </a:pPr>
            <a:r>
              <a:rPr lang="en-US" sz="2000" dirty="0">
                <a:solidFill>
                  <a:srgbClr val="000000"/>
                </a:solidFill>
                <a:latin typeface="Comic Sans MS" panose="030F0702030302020204" pitchFamily="66" charset="0"/>
              </a:rPr>
              <a:t>The children will enter the main playground in the morning  and can head round to class from 8.30am. ​During the first week, members of the Year 2 team will be around to support and see the children to the classrooms. </a:t>
            </a:r>
          </a:p>
          <a:p>
            <a:pPr fontAlgn="base">
              <a:buFont typeface="Arial" panose="020B0604020202020204" pitchFamily="34" charset="0"/>
              <a:buChar char="•"/>
            </a:pPr>
            <a:endParaRPr lang="en-US" sz="2400" dirty="0">
              <a:solidFill>
                <a:srgbClr val="000000"/>
              </a:solidFill>
              <a:latin typeface="Comic Sans MS" panose="030F0702030302020204" pitchFamily="66" charset="0"/>
            </a:endParaRPr>
          </a:p>
          <a:p>
            <a:pPr fontAlgn="base">
              <a:buFont typeface="Arial" panose="020B0604020202020204" pitchFamily="34" charset="0"/>
              <a:buChar char="•"/>
            </a:pPr>
            <a:r>
              <a:rPr lang="en-US" sz="2000" dirty="0">
                <a:solidFill>
                  <a:srgbClr val="000000"/>
                </a:solidFill>
                <a:latin typeface="Comic Sans MS" panose="030F0702030302020204" pitchFamily="66" charset="0"/>
              </a:rPr>
              <a:t>The main gates will shut at 8.45am (children will enter via the office after this time). ​</a:t>
            </a:r>
          </a:p>
          <a:p>
            <a:pPr fontAlgn="base"/>
            <a:endParaRPr lang="en-US" sz="2000" dirty="0">
              <a:solidFill>
                <a:srgbClr val="000000"/>
              </a:solidFill>
              <a:latin typeface="Comic Sans MS" panose="030F0702030302020204" pitchFamily="66" charset="0"/>
            </a:endParaRPr>
          </a:p>
          <a:p>
            <a:pPr fontAlgn="base">
              <a:buFont typeface="Arial" panose="020B0604020202020204" pitchFamily="34" charset="0"/>
              <a:buChar char="•"/>
            </a:pPr>
            <a:r>
              <a:rPr lang="en-US" sz="2000" dirty="0">
                <a:solidFill>
                  <a:srgbClr val="000000"/>
                </a:solidFill>
                <a:latin typeface="Comic Sans MS" panose="030F0702030302020204" pitchFamily="66" charset="0"/>
              </a:rPr>
              <a:t>At the end of the day, parents will wait on the main playground to collect your child at 3pm. </a:t>
            </a:r>
            <a:endParaRPr lang="en-US" sz="2000" b="0" i="0" dirty="0">
              <a:solidFill>
                <a:srgbClr val="000000"/>
              </a:solidFill>
              <a:effectLst/>
              <a:latin typeface="Comic Sans MS" panose="030F0702030302020204" pitchFamily="66" charset="0"/>
            </a:endParaRPr>
          </a:p>
        </p:txBody>
      </p:sp>
    </p:spTree>
    <p:extLst>
      <p:ext uri="{BB962C8B-B14F-4D97-AF65-F5344CB8AC3E}">
        <p14:creationId xmlns:p14="http://schemas.microsoft.com/office/powerpoint/2010/main" val="2167067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726325" y="-174302"/>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99711" y="3064253"/>
            <a:ext cx="3439796" cy="729983"/>
          </a:xfrm>
          <a:prstGeom prst="rect">
            <a:avLst/>
          </a:prstGeom>
        </p:spPr>
        <p:txBody>
          <a:bodyPr vert="horz" lIns="91440" tIns="45720" rIns="91440" bIns="45720" rtlCol="0" anchor="t">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000000"/>
                </a:solidFill>
                <a:latin typeface="Comic Sans MS" panose="030F0702030302020204" pitchFamily="66" charset="0"/>
                <a:cs typeface="Calibri Light"/>
              </a:rPr>
              <a:t>Educational Visits</a:t>
            </a:r>
            <a:endParaRPr lang="en-US" sz="3600" dirty="0">
              <a:latin typeface="Comic Sans MS" panose="030F0702030302020204" pitchFamily="66" charset="0"/>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9" y="6290113"/>
            <a:ext cx="1513147" cy="254840"/>
          </a:xfrm>
          <a:prstGeom prst="rect">
            <a:avLst/>
          </a:prstGeom>
        </p:spPr>
      </p:pic>
    </p:spTree>
    <p:extLst>
      <p:ext uri="{BB962C8B-B14F-4D97-AF65-F5344CB8AC3E}">
        <p14:creationId xmlns:p14="http://schemas.microsoft.com/office/powerpoint/2010/main" val="1173710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554739"/>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320626" y="313903"/>
            <a:ext cx="5103629" cy="118142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solidFill>
                  <a:schemeClr val="tx2"/>
                </a:solidFill>
                <a:latin typeface="Comic Sans MS" panose="030F0702030302020204" pitchFamily="66" charset="0"/>
                <a:ea typeface="Calibri"/>
                <a:cs typeface="Calibri"/>
              </a:rPr>
              <a:t>NMR 2026/7</a:t>
            </a:r>
            <a:endParaRPr lang="en-US" sz="1200" dirty="0">
              <a:solidFill>
                <a:schemeClr val="tx2"/>
              </a:solidFill>
              <a:latin typeface="Comic Sans MS" panose="030F0702030302020204" pitchFamily="66" charset="0"/>
              <a:ea typeface="Calibri" panose="020F0502020204030204" pitchFamily="34" charset="0"/>
              <a:cs typeface="Calibri" panose="020F0502020204030204" pitchFamily="34" charset="0"/>
            </a:endParaRPr>
          </a:p>
          <a:p>
            <a:pPr algn="l"/>
            <a:r>
              <a:rPr lang="en-US" sz="3200" dirty="0">
                <a:solidFill>
                  <a:srgbClr val="000000"/>
                </a:solidFill>
                <a:latin typeface="Comic Sans MS" panose="030F0702030302020204" pitchFamily="66" charset="0"/>
                <a:ea typeface="Calibri Light"/>
                <a:cs typeface="Calibri Light"/>
              </a:rPr>
              <a:t>Dates for the Diary</a:t>
            </a:r>
            <a:endParaRPr lang="en-GB" sz="3200" dirty="0">
              <a:solidFill>
                <a:srgbClr val="000000"/>
              </a:solidFill>
              <a:latin typeface="Comic Sans MS" panose="030F0702030302020204" pitchFamily="66" charset="0"/>
              <a:ea typeface="Calibri Light"/>
              <a:cs typeface="Calibri Light" panose="020F0302020204030204" pitchFamily="34" charset="0"/>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graphicFrame>
        <p:nvGraphicFramePr>
          <p:cNvPr id="2" name="Content Placeholder 1">
            <a:extLst>
              <a:ext uri="{FF2B5EF4-FFF2-40B4-BE49-F238E27FC236}">
                <a16:creationId xmlns:a16="http://schemas.microsoft.com/office/drawing/2014/main" id="{274536A5-9468-402B-822E-264DC024C8A6}"/>
              </a:ext>
            </a:extLst>
          </p:cNvPr>
          <p:cNvGraphicFramePr>
            <a:graphicFrameLocks noGrp="1"/>
          </p:cNvGraphicFramePr>
          <p:nvPr>
            <p:extLst>
              <p:ext uri="{D42A27DB-BD31-4B8C-83A1-F6EECF244321}">
                <p14:modId xmlns:p14="http://schemas.microsoft.com/office/powerpoint/2010/main" val="117618306"/>
              </p:ext>
            </p:extLst>
          </p:nvPr>
        </p:nvGraphicFramePr>
        <p:xfrm>
          <a:off x="807491" y="2197603"/>
          <a:ext cx="7408333" cy="34506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5" name="Content Placeholder 2">
            <a:extLst>
              <a:ext uri="{FF2B5EF4-FFF2-40B4-BE49-F238E27FC236}">
                <a16:creationId xmlns:a16="http://schemas.microsoft.com/office/drawing/2014/main" id="{C2615E62-6F7F-84C6-2BA4-9D26B4D5E187}"/>
              </a:ext>
            </a:extLst>
          </p:cNvPr>
          <p:cNvSpPr txBox="1">
            <a:spLocks/>
          </p:cNvSpPr>
          <p:nvPr/>
        </p:nvSpPr>
        <p:spPr>
          <a:xfrm>
            <a:off x="320627" y="1377794"/>
            <a:ext cx="7888037" cy="499799"/>
          </a:xfrm>
          <a:prstGeom prst="rect">
            <a:avLst/>
          </a:prstGeom>
        </p:spPr>
        <p:txBody>
          <a:bodyPr vert="horz" lIns="91440" tIns="45720" rIns="91440" bIns="45720" rtlCol="0" anchor="t">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400" dirty="0">
                <a:solidFill>
                  <a:srgbClr val="000000"/>
                </a:solidFill>
                <a:latin typeface="Comic Sans MS" panose="030F0702030302020204" pitchFamily="66" charset="0"/>
                <a:ea typeface="Roboto"/>
                <a:cs typeface="Roboto"/>
              </a:rPr>
              <a:t>These are subject to change, and they are not confirmed.</a:t>
            </a:r>
          </a:p>
        </p:txBody>
      </p:sp>
    </p:spTree>
    <p:extLst>
      <p:ext uri="{BB962C8B-B14F-4D97-AF65-F5344CB8AC3E}">
        <p14:creationId xmlns:p14="http://schemas.microsoft.com/office/powerpoint/2010/main" val="946286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554739"/>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320627" y="313903"/>
            <a:ext cx="4810666" cy="118142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tx2"/>
                </a:solidFill>
                <a:latin typeface="Comic Sans MS" panose="030F0702030302020204" pitchFamily="66" charset="0"/>
                <a:ea typeface="Calibri"/>
                <a:cs typeface="Calibri"/>
              </a:rPr>
              <a:t>NMR 2026/7</a:t>
            </a:r>
            <a:endParaRPr lang="en-US" sz="1400" dirty="0">
              <a:solidFill>
                <a:schemeClr val="tx2"/>
              </a:solidFill>
              <a:latin typeface="Comic Sans MS" panose="030F0702030302020204" pitchFamily="66" charset="0"/>
              <a:ea typeface="Calibri" panose="020F0502020204030204" pitchFamily="34" charset="0"/>
              <a:cs typeface="Calibri" panose="020F0502020204030204" pitchFamily="34" charset="0"/>
            </a:endParaRPr>
          </a:p>
          <a:p>
            <a:pPr algn="l"/>
            <a:r>
              <a:rPr lang="en-US" sz="3600" dirty="0">
                <a:solidFill>
                  <a:srgbClr val="000000"/>
                </a:solidFill>
                <a:latin typeface="Comic Sans MS" panose="030F0702030302020204" pitchFamily="66" charset="0"/>
                <a:cs typeface="Calibri Light"/>
              </a:rPr>
              <a:t>Parent Partnership</a:t>
            </a:r>
            <a:endParaRPr lang="en-GB" dirty="0">
              <a:latin typeface="Comic Sans MS" panose="030F0702030302020204" pitchFamily="66" charset="0"/>
            </a:endParaRPr>
          </a:p>
        </p:txBody>
      </p:sp>
      <p:sp>
        <p:nvSpPr>
          <p:cNvPr id="12" name="Content Placeholder 2">
            <a:extLst>
              <a:ext uri="{FF2B5EF4-FFF2-40B4-BE49-F238E27FC236}">
                <a16:creationId xmlns:a16="http://schemas.microsoft.com/office/drawing/2014/main" id="{AC4AB14F-3999-4E70-A8BA-C0F1918B470B}"/>
              </a:ext>
            </a:extLst>
          </p:cNvPr>
          <p:cNvSpPr txBox="1">
            <a:spLocks/>
          </p:cNvSpPr>
          <p:nvPr/>
        </p:nvSpPr>
        <p:spPr>
          <a:xfrm>
            <a:off x="311022" y="1397004"/>
            <a:ext cx="8501348" cy="524403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ct val="0"/>
              </a:spcAft>
              <a:buNone/>
            </a:pPr>
            <a:r>
              <a:rPr lang="en-GB" sz="2400" dirty="0">
                <a:latin typeface="Comic Sans MS" panose="030F0702030302020204" pitchFamily="66" charset="0"/>
                <a:ea typeface="Roboto"/>
                <a:cs typeface="Roboto"/>
              </a:rPr>
              <a:t>In Year 2, we have an open-door policy so please let us know if you or your child has any concerns. </a:t>
            </a:r>
            <a:endParaRPr lang="en-US" sz="2400" dirty="0">
              <a:latin typeface="Comic Sans MS" panose="030F0702030302020204" pitchFamily="66" charset="0"/>
              <a:ea typeface="Roboto"/>
              <a:cs typeface="Roboto"/>
            </a:endParaRPr>
          </a:p>
          <a:p>
            <a:pPr marL="0" indent="0">
              <a:spcAft>
                <a:spcPct val="0"/>
              </a:spcAft>
              <a:buNone/>
            </a:pPr>
            <a:endParaRPr lang="en-GB" sz="2400" dirty="0">
              <a:latin typeface="Comic Sans MS" panose="030F0702030302020204" pitchFamily="66" charset="0"/>
              <a:ea typeface="Roboto"/>
              <a:cs typeface="Roboto"/>
            </a:endParaRPr>
          </a:p>
          <a:p>
            <a:pPr marL="0" indent="0">
              <a:spcAft>
                <a:spcPct val="0"/>
              </a:spcAft>
              <a:buNone/>
            </a:pPr>
            <a:r>
              <a:rPr lang="en-GB" sz="2400" dirty="0">
                <a:latin typeface="Comic Sans MS" panose="030F0702030302020204" pitchFamily="66" charset="0"/>
                <a:ea typeface="Roboto"/>
                <a:cs typeface="Roboto"/>
              </a:rPr>
              <a:t>Feel free to catch us at the gate in the morning, on the playground at the end of the day or alternatively, we are more than happy to arrange an appointment/phone call. </a:t>
            </a:r>
            <a:endParaRPr lang="en-US" sz="2400" dirty="0">
              <a:solidFill>
                <a:srgbClr val="000000"/>
              </a:solidFill>
              <a:latin typeface="Comic Sans MS" panose="030F0702030302020204" pitchFamily="66" charset="0"/>
              <a:ea typeface="Roboto"/>
              <a:cs typeface="Roboto"/>
            </a:endParaRPr>
          </a:p>
          <a:p>
            <a:pPr marL="0" indent="0">
              <a:spcAft>
                <a:spcPct val="0"/>
              </a:spcAft>
              <a:buNone/>
            </a:pPr>
            <a:endParaRPr lang="en-GB" sz="2400" dirty="0">
              <a:solidFill>
                <a:srgbClr val="000000"/>
              </a:solidFill>
              <a:latin typeface="Comic Sans MS" panose="030F0702030302020204" pitchFamily="66" charset="0"/>
              <a:ea typeface="Roboto" panose="02000000000000000000" pitchFamily="2" charset="0"/>
              <a:cs typeface="Roboto" panose="02000000000000000000" pitchFamily="2" charset="0"/>
            </a:endParaRPr>
          </a:p>
          <a:p>
            <a:pPr marL="0" indent="0" algn="ctr">
              <a:spcAft>
                <a:spcPct val="0"/>
              </a:spcAft>
              <a:buNone/>
            </a:pPr>
            <a:r>
              <a:rPr lang="en-GB" i="1" dirty="0">
                <a:latin typeface="Comic Sans MS" panose="030F0702030302020204" pitchFamily="66" charset="0"/>
                <a:ea typeface="Roboto"/>
                <a:cs typeface="Roboto"/>
              </a:rPr>
              <a:t>Thank </a:t>
            </a:r>
            <a:r>
              <a:rPr lang="en-GB" i="1">
                <a:latin typeface="Comic Sans MS" panose="030F0702030302020204" pitchFamily="66" charset="0"/>
                <a:ea typeface="Roboto"/>
                <a:cs typeface="Roboto"/>
              </a:rPr>
              <a:t>you for </a:t>
            </a:r>
            <a:r>
              <a:rPr lang="en-GB" i="1" dirty="0">
                <a:latin typeface="Comic Sans MS" panose="030F0702030302020204" pitchFamily="66" charset="0"/>
                <a:ea typeface="Roboto"/>
                <a:cs typeface="Roboto"/>
              </a:rPr>
              <a:t>your ongoing and continued support.</a:t>
            </a:r>
            <a:endParaRPr lang="en-GB" i="1" dirty="0">
              <a:solidFill>
                <a:srgbClr val="000000"/>
              </a:solidFill>
              <a:latin typeface="Comic Sans MS" panose="030F0702030302020204" pitchFamily="66" charset="0"/>
              <a:ea typeface="Roboto"/>
              <a:cs typeface="Roboto"/>
            </a:endParaRPr>
          </a:p>
          <a:p>
            <a:pPr marL="0" lvl="0" indent="0">
              <a:spcAft>
                <a:spcPct val="0"/>
              </a:spcAft>
              <a:buNone/>
            </a:pPr>
            <a:endParaRPr lang="en-GB" sz="2000" dirty="0">
              <a:solidFill>
                <a:srgbClr val="000000"/>
              </a:solidFill>
              <a:latin typeface="Calibri"/>
              <a:ea typeface="Roboto" panose="02000000000000000000" pitchFamily="2" charset="0"/>
              <a:cs typeface="Roboto" panose="02000000000000000000" pitchFamily="2" charset="0"/>
            </a:endParaRPr>
          </a:p>
          <a:p>
            <a:pPr marL="0" lvl="0" indent="0">
              <a:lnSpc>
                <a:spcPct val="150000"/>
              </a:lnSpc>
              <a:buNone/>
            </a:pPr>
            <a:endParaRPr lang="en-GB" sz="1400" dirty="0">
              <a:solidFill>
                <a:srgbClr val="000000"/>
              </a:solidFill>
              <a:latin typeface="Calibri"/>
              <a:ea typeface="Roboto"/>
              <a:cs typeface="Roboto"/>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spTree>
    <p:extLst>
      <p:ext uri="{BB962C8B-B14F-4D97-AF65-F5344CB8AC3E}">
        <p14:creationId xmlns:p14="http://schemas.microsoft.com/office/powerpoint/2010/main" val="67157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554739"/>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GB">
              <a:solidFill>
                <a:srgbClr val="000000"/>
              </a:solidFill>
            </a:endParaRPr>
          </a:p>
        </p:txBody>
      </p:sp>
      <p:sp>
        <p:nvSpPr>
          <p:cNvPr id="9" name="Rectangle 8"/>
          <p:cNvSpPr/>
          <p:nvPr/>
        </p:nvSpPr>
        <p:spPr>
          <a:xfrm>
            <a:off x="-296091" y="1395250"/>
            <a:ext cx="9361713" cy="595932"/>
          </a:xfrm>
          <a:prstGeom prst="rect">
            <a:avLst/>
          </a:prstGeom>
        </p:spPr>
        <p:txBody>
          <a:bodyPr wrap="square">
            <a:spAutoFit/>
          </a:bodyPr>
          <a:lstStyle/>
          <a:p>
            <a:pPr lvl="1">
              <a:lnSpc>
                <a:spcPct val="107000"/>
              </a:lnSpc>
              <a:spcAft>
                <a:spcPts val="0"/>
              </a:spcAft>
            </a:pPr>
            <a:endParaRPr lang="en-GB" sz="3200">
              <a:solidFill>
                <a:srgbClr val="FF0000"/>
              </a:solidFill>
              <a:effectLst/>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325071" y="588261"/>
            <a:ext cx="6781509" cy="1230812"/>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chemeClr val="tx2"/>
                </a:solidFill>
                <a:latin typeface="Comic Sans MS" panose="030F0702030302020204" pitchFamily="66" charset="0"/>
                <a:ea typeface="Calibri" panose="020F0502020204030204" pitchFamily="34" charset="0"/>
                <a:cs typeface="Calibri"/>
              </a:rPr>
              <a:t>NMR 2026/7</a:t>
            </a:r>
            <a:endParaRPr lang="en-US" sz="1400" dirty="0">
              <a:solidFill>
                <a:schemeClr val="tx2"/>
              </a:solidFill>
              <a:latin typeface="Comic Sans MS" panose="030F0702030302020204" pitchFamily="66" charset="0"/>
              <a:ea typeface="Calibri" panose="020F0502020204030204" pitchFamily="34" charset="0"/>
              <a:cs typeface="Calibri" panose="020F0502020204030204" pitchFamily="34" charset="0"/>
            </a:endParaRPr>
          </a:p>
          <a:p>
            <a:pPr algn="l"/>
            <a:r>
              <a:rPr lang="en-US" sz="3300" dirty="0">
                <a:solidFill>
                  <a:srgbClr val="000000"/>
                </a:solidFill>
                <a:latin typeface="Comic Sans MS" panose="030F0702030302020204" pitchFamily="66" charset="0"/>
                <a:cs typeface="Calibri Light"/>
              </a:rPr>
              <a:t>Curriculum content in Year 2</a:t>
            </a:r>
            <a:endParaRPr lang="en-GB" dirty="0">
              <a:latin typeface="Comic Sans MS" panose="030F0702030302020204" pitchFamily="66" charset="0"/>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graphicFrame>
        <p:nvGraphicFramePr>
          <p:cNvPr id="3" name="Table 2">
            <a:extLst>
              <a:ext uri="{FF2B5EF4-FFF2-40B4-BE49-F238E27FC236}">
                <a16:creationId xmlns:a16="http://schemas.microsoft.com/office/drawing/2014/main" id="{F3B402CA-BD8B-4D5C-A950-13ED12FAEC79}"/>
              </a:ext>
            </a:extLst>
          </p:cNvPr>
          <p:cNvGraphicFramePr>
            <a:graphicFrameLocks noGrp="1"/>
          </p:cNvGraphicFramePr>
          <p:nvPr>
            <p:extLst>
              <p:ext uri="{D42A27DB-BD31-4B8C-83A1-F6EECF244321}">
                <p14:modId xmlns:p14="http://schemas.microsoft.com/office/powerpoint/2010/main" val="834985417"/>
              </p:ext>
            </p:extLst>
          </p:nvPr>
        </p:nvGraphicFramePr>
        <p:xfrm>
          <a:off x="417244" y="2537729"/>
          <a:ext cx="8304414" cy="1463040"/>
        </p:xfrm>
        <a:graphic>
          <a:graphicData uri="http://schemas.openxmlformats.org/drawingml/2006/table">
            <a:tbl>
              <a:tblPr firstRow="1" bandRow="1">
                <a:tableStyleId>{5C22544A-7EE6-4342-B048-85BDC9FD1C3A}</a:tableStyleId>
              </a:tblPr>
              <a:tblGrid>
                <a:gridCol w="2768138">
                  <a:extLst>
                    <a:ext uri="{9D8B030D-6E8A-4147-A177-3AD203B41FA5}">
                      <a16:colId xmlns:a16="http://schemas.microsoft.com/office/drawing/2014/main" val="1530270008"/>
                    </a:ext>
                  </a:extLst>
                </a:gridCol>
                <a:gridCol w="2768138">
                  <a:extLst>
                    <a:ext uri="{9D8B030D-6E8A-4147-A177-3AD203B41FA5}">
                      <a16:colId xmlns:a16="http://schemas.microsoft.com/office/drawing/2014/main" val="635481213"/>
                    </a:ext>
                  </a:extLst>
                </a:gridCol>
                <a:gridCol w="2768138">
                  <a:extLst>
                    <a:ext uri="{9D8B030D-6E8A-4147-A177-3AD203B41FA5}">
                      <a16:colId xmlns:a16="http://schemas.microsoft.com/office/drawing/2014/main" val="1039211183"/>
                    </a:ext>
                  </a:extLst>
                </a:gridCol>
              </a:tblGrid>
              <a:tr h="370840">
                <a:tc>
                  <a:txBody>
                    <a:bodyPr/>
                    <a:lstStyle/>
                    <a:p>
                      <a:pPr algn="ctr"/>
                      <a:r>
                        <a:rPr lang="en-US" sz="2800">
                          <a:latin typeface="Comic Sans MS" panose="030F0702030302020204" pitchFamily="66" charset="0"/>
                        </a:rPr>
                        <a:t>Autumn 2026</a:t>
                      </a:r>
                      <a:endParaRPr lang="en-US" sz="2800" dirty="0">
                        <a:latin typeface="Comic Sans MS" panose="030F0702030302020204" pitchFamily="66" charset="0"/>
                      </a:endParaRPr>
                    </a:p>
                  </a:txBody>
                  <a:tcPr>
                    <a:solidFill>
                      <a:schemeClr val="accent1">
                        <a:lumMod val="60000"/>
                        <a:lumOff val="40000"/>
                      </a:schemeClr>
                    </a:solidFill>
                  </a:tcPr>
                </a:tc>
                <a:tc>
                  <a:txBody>
                    <a:bodyPr/>
                    <a:lstStyle/>
                    <a:p>
                      <a:pPr algn="ctr"/>
                      <a:r>
                        <a:rPr lang="en-US" sz="2800">
                          <a:latin typeface="Comic Sans MS" panose="030F0702030302020204" pitchFamily="66" charset="0"/>
                        </a:rPr>
                        <a:t>Spring 2027</a:t>
                      </a:r>
                      <a:endParaRPr lang="en-US" sz="2800" dirty="0">
                        <a:latin typeface="Comic Sans MS" panose="030F0702030302020204" pitchFamily="66" charset="0"/>
                      </a:endParaRPr>
                    </a:p>
                  </a:txBody>
                  <a:tcPr>
                    <a:solidFill>
                      <a:schemeClr val="accent4">
                        <a:lumMod val="75000"/>
                      </a:schemeClr>
                    </a:solidFill>
                  </a:tcPr>
                </a:tc>
                <a:tc>
                  <a:txBody>
                    <a:bodyPr/>
                    <a:lstStyle/>
                    <a:p>
                      <a:pPr algn="ctr"/>
                      <a:r>
                        <a:rPr lang="en-US" sz="2800">
                          <a:latin typeface="Comic Sans MS" panose="030F0702030302020204" pitchFamily="66" charset="0"/>
                        </a:rPr>
                        <a:t>Summer 2027</a:t>
                      </a:r>
                      <a:endParaRPr lang="en-US" sz="2800" dirty="0">
                        <a:latin typeface="Comic Sans MS" panose="030F0702030302020204" pitchFamily="66" charset="0"/>
                      </a:endParaRPr>
                    </a:p>
                  </a:txBody>
                  <a:tcPr>
                    <a:solidFill>
                      <a:schemeClr val="accent6">
                        <a:lumMod val="75000"/>
                      </a:schemeClr>
                    </a:solidFill>
                  </a:tcPr>
                </a:tc>
                <a:extLst>
                  <a:ext uri="{0D108BD9-81ED-4DB2-BD59-A6C34878D82A}">
                    <a16:rowId xmlns:a16="http://schemas.microsoft.com/office/drawing/2014/main" val="2542079539"/>
                  </a:ext>
                </a:extLst>
              </a:tr>
              <a:tr h="370840">
                <a:tc>
                  <a:txBody>
                    <a:bodyPr/>
                    <a:lstStyle/>
                    <a:p>
                      <a:pPr algn="ctr"/>
                      <a:r>
                        <a:rPr lang="en-US" sz="2800" dirty="0">
                          <a:latin typeface="Comic Sans MS" panose="030F0702030302020204" pitchFamily="66" charset="0"/>
                        </a:rPr>
                        <a:t>Land Ahoy!</a:t>
                      </a:r>
                    </a:p>
                  </a:txBody>
                  <a:tcPr>
                    <a:solidFill>
                      <a:schemeClr val="accent1">
                        <a:lumMod val="20000"/>
                        <a:lumOff val="80000"/>
                      </a:schemeClr>
                    </a:solidFill>
                  </a:tcPr>
                </a:tc>
                <a:tc>
                  <a:txBody>
                    <a:bodyPr/>
                    <a:lstStyle/>
                    <a:p>
                      <a:pPr algn="ctr"/>
                      <a:r>
                        <a:rPr lang="en-US" sz="2800" dirty="0">
                          <a:latin typeface="Comic Sans MS" panose="030F0702030302020204" pitchFamily="66" charset="0"/>
                        </a:rPr>
                        <a:t>Fire! Fire!</a:t>
                      </a:r>
                    </a:p>
                  </a:txBody>
                  <a:tcPr>
                    <a:solidFill>
                      <a:schemeClr val="accent4">
                        <a:lumMod val="40000"/>
                        <a:lumOff val="60000"/>
                      </a:schemeClr>
                    </a:solidFill>
                  </a:tcPr>
                </a:tc>
                <a:tc>
                  <a:txBody>
                    <a:bodyPr/>
                    <a:lstStyle/>
                    <a:p>
                      <a:pPr algn="ctr"/>
                      <a:r>
                        <a:rPr lang="en-US" sz="2800" dirty="0">
                          <a:latin typeface="Comic Sans MS" panose="030F0702030302020204" pitchFamily="66" charset="0"/>
                        </a:rPr>
                        <a:t>Jurassic Forest</a:t>
                      </a:r>
                    </a:p>
                  </a:txBody>
                  <a:tcPr>
                    <a:solidFill>
                      <a:schemeClr val="accent6">
                        <a:lumMod val="40000"/>
                        <a:lumOff val="60000"/>
                      </a:schemeClr>
                    </a:solidFill>
                  </a:tcPr>
                </a:tc>
                <a:extLst>
                  <a:ext uri="{0D108BD9-81ED-4DB2-BD59-A6C34878D82A}">
                    <a16:rowId xmlns:a16="http://schemas.microsoft.com/office/drawing/2014/main" val="3828322377"/>
                  </a:ext>
                </a:extLst>
              </a:tr>
            </a:tbl>
          </a:graphicData>
        </a:graphic>
      </p:graphicFrame>
    </p:spTree>
    <p:extLst>
      <p:ext uri="{BB962C8B-B14F-4D97-AF65-F5344CB8AC3E}">
        <p14:creationId xmlns:p14="http://schemas.microsoft.com/office/powerpoint/2010/main" val="2659383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726325" y="-174302"/>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4400" b="0" i="0" u="none" strike="noStrike" kern="1200" cap="none" spc="0" normalizeH="0" baseline="0" noProof="0">
              <a:ln>
                <a:noFill/>
              </a:ln>
              <a:solidFill>
                <a:srgbClr val="000000"/>
              </a:solidFill>
              <a:effectLst/>
              <a:uLnTx/>
              <a:uFillTx/>
              <a:latin typeface="Roboto"/>
              <a:ea typeface="+mj-ea"/>
              <a:cs typeface="+mj-cs"/>
            </a:endParaRPr>
          </a:p>
        </p:txBody>
      </p:sp>
      <p:sp>
        <p:nvSpPr>
          <p:cNvPr id="9" name="Rectangle 8"/>
          <p:cNvSpPr/>
          <p:nvPr/>
        </p:nvSpPr>
        <p:spPr>
          <a:xfrm>
            <a:off x="-296091" y="1395250"/>
            <a:ext cx="9361713" cy="595932"/>
          </a:xfrm>
          <a:prstGeom prst="rect">
            <a:avLst/>
          </a:prstGeom>
        </p:spPr>
        <p:txBody>
          <a:bodyPr wrap="square">
            <a:spAutoFit/>
          </a:bodyPr>
          <a:lstStyle/>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234182" y="3073857"/>
            <a:ext cx="2978754" cy="710774"/>
          </a:xfrm>
          <a:prstGeom prst="rect">
            <a:avLst/>
          </a:prstGeom>
        </p:spPr>
        <p:txBody>
          <a:bodyPr vert="horz" lIns="91440" tIns="45720" rIns="91440" bIns="45720" rtlCol="0" anchor="t">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omic Sans MS" panose="030F0702030302020204" pitchFamily="66" charset="0"/>
                <a:ea typeface="+mj-ea"/>
                <a:cs typeface="Calibri Light"/>
              </a:rPr>
              <a:t>Reading</a:t>
            </a:r>
            <a:endParaRPr kumimoji="0" lang="en-US" sz="6000" b="0" i="0" u="none" strike="noStrike" kern="1200" cap="none" spc="0" normalizeH="0" baseline="0" noProof="0" dirty="0">
              <a:ln>
                <a:noFill/>
              </a:ln>
              <a:solidFill>
                <a:prstClr val="black"/>
              </a:solidFill>
              <a:effectLst/>
              <a:uLnTx/>
              <a:uFillTx/>
              <a:latin typeface="Comic Sans MS" panose="030F0702030302020204" pitchFamily="66" charset="0"/>
              <a:ea typeface="+mj-ea"/>
              <a:cs typeface="+mj-cs"/>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9" y="6290113"/>
            <a:ext cx="1513147" cy="254840"/>
          </a:xfrm>
          <a:prstGeom prst="rect">
            <a:avLst/>
          </a:prstGeom>
        </p:spPr>
      </p:pic>
    </p:spTree>
    <p:extLst>
      <p:ext uri="{BB962C8B-B14F-4D97-AF65-F5344CB8AC3E}">
        <p14:creationId xmlns:p14="http://schemas.microsoft.com/office/powerpoint/2010/main" val="1575650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554739"/>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4400" b="0" i="0" u="none" strike="noStrike" kern="1200" cap="none" spc="0" normalizeH="0" baseline="0" noProof="0">
              <a:ln>
                <a:noFill/>
              </a:ln>
              <a:solidFill>
                <a:srgbClr val="000000"/>
              </a:solidFill>
              <a:effectLst/>
              <a:uLnTx/>
              <a:uFillTx/>
              <a:latin typeface="Roboto"/>
              <a:ea typeface="+mj-ea"/>
              <a:cs typeface="+mj-cs"/>
            </a:endParaRPr>
          </a:p>
        </p:txBody>
      </p:sp>
      <p:sp>
        <p:nvSpPr>
          <p:cNvPr id="9" name="Rectangle 8"/>
          <p:cNvSpPr/>
          <p:nvPr/>
        </p:nvSpPr>
        <p:spPr>
          <a:xfrm>
            <a:off x="-296091" y="1395250"/>
            <a:ext cx="9361713" cy="595932"/>
          </a:xfrm>
          <a:prstGeom prst="rect">
            <a:avLst/>
          </a:prstGeom>
        </p:spPr>
        <p:txBody>
          <a:bodyPr wrap="square">
            <a:spAutoFit/>
          </a:bodyPr>
          <a:lstStyle/>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196339" y="704196"/>
            <a:ext cx="6160072" cy="1091339"/>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273A64"/>
                </a:solidFill>
                <a:effectLst/>
                <a:uLnTx/>
                <a:uFillTx/>
                <a:latin typeface="Comic Sans MS" panose="030F0702030302020204" pitchFamily="66" charset="0"/>
                <a:ea typeface="Calibri"/>
                <a:cs typeface="Calibri"/>
              </a:rPr>
              <a:t>NMR 2026/7</a:t>
            </a:r>
            <a:endParaRPr kumimoji="0" lang="en-US" sz="1400" b="0" i="0" u="none" strike="noStrike" kern="1200" cap="none" spc="0" normalizeH="0" baseline="0" noProof="0" dirty="0">
              <a:ln>
                <a:noFill/>
              </a:ln>
              <a:solidFill>
                <a:srgbClr val="273A64"/>
              </a:solidFill>
              <a:effectLst/>
              <a:uLnTx/>
              <a:uFillTx/>
              <a:latin typeface="Comic Sans MS" panose="030F0702030302020204" pitchFamily="66"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omic Sans MS" panose="030F0702030302020204" pitchFamily="66" charset="0"/>
                <a:ea typeface="Calibri Light"/>
                <a:cs typeface="Calibri Light"/>
              </a:rPr>
              <a:t>Reading Spine – Class Texts</a:t>
            </a:r>
            <a:endParaRPr kumimoji="0" lang="en-GB" sz="3600" b="0" i="0" u="none" strike="noStrike" kern="1200" cap="none" spc="0" normalizeH="0" baseline="0" noProof="0" dirty="0">
              <a:ln>
                <a:noFill/>
              </a:ln>
              <a:solidFill>
                <a:srgbClr val="000000"/>
              </a:solidFill>
              <a:effectLst/>
              <a:uLnTx/>
              <a:uFillTx/>
              <a:latin typeface="Comic Sans MS" panose="030F0702030302020204" pitchFamily="66" charset="0"/>
              <a:ea typeface="Calibri Light"/>
              <a:cs typeface="Calibri Light" panose="020F0302020204030204" pitchFamily="34" charset="0"/>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pic>
        <p:nvPicPr>
          <p:cNvPr id="2" name="Picture 1" descr="A group of children&amp;#39;s books&#10;&#10;Description automatically generated">
            <a:extLst>
              <a:ext uri="{FF2B5EF4-FFF2-40B4-BE49-F238E27FC236}">
                <a16:creationId xmlns:a16="http://schemas.microsoft.com/office/drawing/2014/main" id="{784D979D-6ADC-6D7B-8507-6CE3619619B9}"/>
              </a:ext>
            </a:extLst>
          </p:cNvPr>
          <p:cNvPicPr>
            <a:picLocks noChangeAspect="1"/>
          </p:cNvPicPr>
          <p:nvPr/>
        </p:nvPicPr>
        <p:blipFill>
          <a:blip r:embed="rId5"/>
          <a:stretch>
            <a:fillRect/>
          </a:stretch>
        </p:blipFill>
        <p:spPr>
          <a:xfrm>
            <a:off x="0" y="1991325"/>
            <a:ext cx="9144000" cy="3262807"/>
          </a:xfrm>
          <a:prstGeom prst="rect">
            <a:avLst/>
          </a:prstGeom>
        </p:spPr>
      </p:pic>
    </p:spTree>
    <p:extLst>
      <p:ext uri="{BB962C8B-B14F-4D97-AF65-F5344CB8AC3E}">
        <p14:creationId xmlns:p14="http://schemas.microsoft.com/office/powerpoint/2010/main" val="333693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554739"/>
            <a:ext cx="748862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4400" b="0" i="0" u="none" strike="noStrike" kern="1200" cap="none" spc="0" normalizeH="0" baseline="0" noProof="0">
              <a:ln>
                <a:noFill/>
              </a:ln>
              <a:solidFill>
                <a:srgbClr val="000000"/>
              </a:solidFill>
              <a:effectLst/>
              <a:uLnTx/>
              <a:uFillTx/>
              <a:latin typeface="Roboto"/>
              <a:ea typeface="+mj-ea"/>
              <a:cs typeface="+mj-cs"/>
            </a:endParaRPr>
          </a:p>
        </p:txBody>
      </p:sp>
      <p:sp>
        <p:nvSpPr>
          <p:cNvPr id="9" name="Rectangle 8"/>
          <p:cNvSpPr/>
          <p:nvPr/>
        </p:nvSpPr>
        <p:spPr>
          <a:xfrm>
            <a:off x="-296091" y="1395250"/>
            <a:ext cx="9361713" cy="595932"/>
          </a:xfrm>
          <a:prstGeom prst="rect">
            <a:avLst/>
          </a:prstGeom>
        </p:spPr>
        <p:txBody>
          <a:bodyPr wrap="square">
            <a:spAutoFit/>
          </a:bodyPr>
          <a:lstStyle/>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0000"/>
              </a:solidFill>
              <a:effectLst/>
              <a:uLnTx/>
              <a:uFillTx/>
              <a:latin typeface="Calibri" panose="020F0502020204030204" pitchFamily="34" charset="0"/>
              <a:ea typeface="Times New Roman" panose="02020603050405020304" pitchFamily="18" charset="0"/>
              <a:cs typeface="Tahoma" panose="020B0604030504040204" pitchFamily="34" charset="0"/>
            </a:endParaRPr>
          </a:p>
        </p:txBody>
      </p:sp>
      <p:sp>
        <p:nvSpPr>
          <p:cNvPr id="8" name="Title 1">
            <a:extLst>
              <a:ext uri="{FF2B5EF4-FFF2-40B4-BE49-F238E27FC236}">
                <a16:creationId xmlns:a16="http://schemas.microsoft.com/office/drawing/2014/main" id="{379C985E-32B9-4207-86BD-D89CE2ED5C94}"/>
              </a:ext>
            </a:extLst>
          </p:cNvPr>
          <p:cNvSpPr txBox="1">
            <a:spLocks/>
          </p:cNvSpPr>
          <p:nvPr/>
        </p:nvSpPr>
        <p:spPr>
          <a:xfrm>
            <a:off x="78378" y="677563"/>
            <a:ext cx="6414211" cy="1078424"/>
          </a:xfrm>
          <a:prstGeom prst="rect">
            <a:avLst/>
          </a:prstGeom>
        </p:spPr>
        <p:txBody>
          <a:bodyPr vert="horz" lIns="91440" tIns="45720" rIns="91440" bIns="45720" rtlCol="0" anchor="t">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273A64"/>
                </a:solidFill>
                <a:effectLst/>
                <a:uLnTx/>
                <a:uFillTx/>
                <a:latin typeface="Comic Sans MS" panose="030F0702030302020204" pitchFamily="66" charset="0"/>
                <a:ea typeface="Calibri"/>
                <a:cs typeface="Calibri"/>
              </a:rPr>
              <a:t>NMR 2026/7</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273A64"/>
              </a:solidFill>
              <a:effectLst/>
              <a:uLnTx/>
              <a:uFillTx/>
              <a:latin typeface="Comic Sans MS" panose="030F0702030302020204" pitchFamily="66"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omic Sans MS" panose="030F0702030302020204" pitchFamily="66" charset="0"/>
                <a:ea typeface="Calibri Light"/>
                <a:cs typeface="Calibri Light"/>
              </a:rPr>
              <a:t>Reading Spine – Recommended Reads</a:t>
            </a:r>
            <a:endParaRPr kumimoji="0" lang="en-GB" sz="3600" b="0" i="0" u="none" strike="noStrike" kern="1200" cap="none" spc="0" normalizeH="0" baseline="0" noProof="0" dirty="0">
              <a:ln>
                <a:noFill/>
              </a:ln>
              <a:solidFill>
                <a:srgbClr val="000000"/>
              </a:solidFill>
              <a:effectLst/>
              <a:uLnTx/>
              <a:uFillTx/>
              <a:latin typeface="Comic Sans MS" panose="030F0702030302020204" pitchFamily="66" charset="0"/>
              <a:ea typeface="Calibri Light"/>
              <a:cs typeface="Calibri Light" panose="020F0302020204030204" pitchFamily="34" charset="0"/>
            </a:endParaRPr>
          </a:p>
        </p:txBody>
      </p:sp>
      <p:pic>
        <p:nvPicPr>
          <p:cNvPr id="13" name="Picture 12">
            <a:extLst>
              <a:ext uri="{FF2B5EF4-FFF2-40B4-BE49-F238E27FC236}">
                <a16:creationId xmlns:a16="http://schemas.microsoft.com/office/drawing/2014/main" id="{99AD9362-4E11-4EB1-971D-8D6ADD718B51}"/>
              </a:ext>
            </a:extLst>
          </p:cNvPr>
          <p:cNvPicPr>
            <a:picLocks noChangeAspect="1"/>
          </p:cNvPicPr>
          <p:nvPr/>
        </p:nvPicPr>
        <p:blipFill>
          <a:blip r:embed="rId3"/>
          <a:srcRect/>
          <a:stretch/>
        </p:blipFill>
        <p:spPr>
          <a:xfrm>
            <a:off x="8202446" y="313046"/>
            <a:ext cx="616483" cy="550431"/>
          </a:xfrm>
          <a:prstGeom prst="rect">
            <a:avLst/>
          </a:prstGeom>
        </p:spPr>
      </p:pic>
      <p:pic>
        <p:nvPicPr>
          <p:cNvPr id="10" name="Picture 9">
            <a:extLst>
              <a:ext uri="{FF2B5EF4-FFF2-40B4-BE49-F238E27FC236}">
                <a16:creationId xmlns:a16="http://schemas.microsoft.com/office/drawing/2014/main" id="{1D0950FD-B67C-4806-AFA5-02A7D14453F6}"/>
              </a:ext>
            </a:extLst>
          </p:cNvPr>
          <p:cNvPicPr>
            <a:picLocks noChangeAspect="1"/>
          </p:cNvPicPr>
          <p:nvPr/>
        </p:nvPicPr>
        <p:blipFill>
          <a:blip r:embed="rId4"/>
          <a:srcRect/>
          <a:stretch/>
        </p:blipFill>
        <p:spPr>
          <a:xfrm>
            <a:off x="7305776" y="6290113"/>
            <a:ext cx="1513153" cy="254840"/>
          </a:xfrm>
          <a:prstGeom prst="rect">
            <a:avLst/>
          </a:prstGeom>
        </p:spPr>
      </p:pic>
      <p:pic>
        <p:nvPicPr>
          <p:cNvPr id="3" name="Picture 2" descr="A table with text on it&#10;&#10;Description automatically generated">
            <a:extLst>
              <a:ext uri="{FF2B5EF4-FFF2-40B4-BE49-F238E27FC236}">
                <a16:creationId xmlns:a16="http://schemas.microsoft.com/office/drawing/2014/main" id="{48887F25-B390-94DF-F4BB-E1FCD85F32A7}"/>
              </a:ext>
            </a:extLst>
          </p:cNvPr>
          <p:cNvPicPr>
            <a:picLocks noChangeAspect="1"/>
          </p:cNvPicPr>
          <p:nvPr/>
        </p:nvPicPr>
        <p:blipFill>
          <a:blip r:embed="rId5"/>
          <a:stretch>
            <a:fillRect/>
          </a:stretch>
        </p:blipFill>
        <p:spPr>
          <a:xfrm>
            <a:off x="0" y="1686967"/>
            <a:ext cx="9144000" cy="4207321"/>
          </a:xfrm>
          <a:prstGeom prst="rect">
            <a:avLst/>
          </a:prstGeom>
        </p:spPr>
      </p:pic>
    </p:spTree>
    <p:extLst>
      <p:ext uri="{BB962C8B-B14F-4D97-AF65-F5344CB8AC3E}">
        <p14:creationId xmlns:p14="http://schemas.microsoft.com/office/powerpoint/2010/main" val="2938517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CCEE5-D539-4535-B95B-A29BC88334B7}"/>
              </a:ext>
            </a:extLst>
          </p:cNvPr>
          <p:cNvSpPr>
            <a:spLocks noGrp="1"/>
          </p:cNvSpPr>
          <p:nvPr>
            <p:ph type="title"/>
          </p:nvPr>
        </p:nvSpPr>
        <p:spPr/>
        <p:txBody>
          <a:bodyPr/>
          <a:lstStyle/>
          <a:p>
            <a:r>
              <a:rPr lang="en-US" sz="5400" dirty="0">
                <a:latin typeface="Comic Sans MS" panose="030F0702030302020204" pitchFamily="66" charset="0"/>
              </a:rPr>
              <a:t>Reading in Year 2</a:t>
            </a:r>
            <a:endParaRPr lang="en-GB" sz="5400" dirty="0">
              <a:latin typeface="Comic Sans MS" panose="030F0702030302020204" pitchFamily="66" charset="0"/>
            </a:endParaRPr>
          </a:p>
        </p:txBody>
      </p:sp>
      <p:sp>
        <p:nvSpPr>
          <p:cNvPr id="4" name="Text Placeholder 3">
            <a:extLst>
              <a:ext uri="{FF2B5EF4-FFF2-40B4-BE49-F238E27FC236}">
                <a16:creationId xmlns:a16="http://schemas.microsoft.com/office/drawing/2014/main" id="{2A597263-17A3-417E-8F08-80EEBA346C1C}"/>
              </a:ext>
            </a:extLst>
          </p:cNvPr>
          <p:cNvSpPr>
            <a:spLocks noGrp="1"/>
          </p:cNvSpPr>
          <p:nvPr>
            <p:ph type="body" sz="quarter" idx="11"/>
          </p:nvPr>
        </p:nvSpPr>
        <p:spPr>
          <a:xfrm>
            <a:off x="630526" y="1710726"/>
            <a:ext cx="8318495" cy="4589713"/>
          </a:xfrm>
          <a:solidFill>
            <a:schemeClr val="accent1">
              <a:lumMod val="40000"/>
              <a:lumOff val="60000"/>
            </a:schemeClr>
          </a:solidFill>
        </p:spPr>
        <p:txBody>
          <a:bodyPr lIns="91440" tIns="45720" rIns="91440" bIns="45720" anchor="t"/>
          <a:lstStyle/>
          <a:p>
            <a:r>
              <a:rPr lang="en-US" sz="2200" dirty="0">
                <a:solidFill>
                  <a:schemeClr val="tx1"/>
                </a:solidFill>
                <a:latin typeface="Comic Sans MS" panose="030F0702030302020204" pitchFamily="66" charset="0"/>
              </a:rPr>
              <a:t>Continuing Little </a:t>
            </a:r>
            <a:r>
              <a:rPr lang="en-US" sz="2200" dirty="0" err="1">
                <a:solidFill>
                  <a:schemeClr val="tx1"/>
                </a:solidFill>
                <a:latin typeface="Comic Sans MS" panose="030F0702030302020204" pitchFamily="66" charset="0"/>
              </a:rPr>
              <a:t>Wandle</a:t>
            </a:r>
            <a:r>
              <a:rPr lang="en-US" sz="2200" dirty="0">
                <a:solidFill>
                  <a:schemeClr val="tx1"/>
                </a:solidFill>
                <a:latin typeface="Comic Sans MS" panose="030F0702030302020204" pitchFamily="66" charset="0"/>
              </a:rPr>
              <a:t> Letters and Sounds from Rec/Yr1. </a:t>
            </a:r>
          </a:p>
          <a:p>
            <a:pPr marL="457200" indent="-457200"/>
            <a:endParaRPr lang="en-US" sz="2200" b="1" dirty="0">
              <a:solidFill>
                <a:schemeClr val="tx1"/>
              </a:solidFill>
              <a:latin typeface="Comic Sans MS" panose="030F0702030302020204" pitchFamily="66" charset="0"/>
            </a:endParaRPr>
          </a:p>
          <a:p>
            <a:r>
              <a:rPr lang="en-US" sz="2200" dirty="0">
                <a:solidFill>
                  <a:schemeClr val="tx1"/>
                </a:solidFill>
                <a:latin typeface="Comic Sans MS" panose="030F0702030302020204" pitchFamily="66" charset="0"/>
              </a:rPr>
              <a:t>3 x group read sessions a week. </a:t>
            </a:r>
          </a:p>
          <a:p>
            <a:pPr marL="0" indent="0">
              <a:buNone/>
            </a:pPr>
            <a:r>
              <a:rPr lang="en-US" sz="2200" dirty="0">
                <a:solidFill>
                  <a:schemeClr val="tx1"/>
                </a:solidFill>
                <a:latin typeface="Comic Sans MS" panose="030F0702030302020204" pitchFamily="66" charset="0"/>
              </a:rPr>
              <a:t>(2x adult led and 1x ‘tune in for fluency ‘/independent read)</a:t>
            </a:r>
          </a:p>
          <a:p>
            <a:endParaRPr lang="en-US" sz="2200" dirty="0">
              <a:solidFill>
                <a:schemeClr val="tx1"/>
              </a:solidFill>
              <a:latin typeface="Comic Sans MS" panose="030F0702030302020204" pitchFamily="66" charset="0"/>
              <a:ea typeface="Calibri" panose="020F0502020204030204"/>
              <a:cs typeface="Calibri" panose="020F0502020204030204"/>
            </a:endParaRPr>
          </a:p>
          <a:p>
            <a:r>
              <a:rPr lang="en-US" sz="2200" dirty="0">
                <a:solidFill>
                  <a:schemeClr val="tx1"/>
                </a:solidFill>
                <a:latin typeface="Comic Sans MS" panose="030F0702030302020204" pitchFamily="66" charset="0"/>
              </a:rPr>
              <a:t>Continuing to use the phased reading books from Yr1, 7+ books (phase 2-5) and introducing fluency books when your child is ready. </a:t>
            </a:r>
          </a:p>
          <a:p>
            <a:pPr marL="0" indent="0">
              <a:buNone/>
            </a:pPr>
            <a:endParaRPr lang="en-US" sz="2200" dirty="0">
              <a:solidFill>
                <a:schemeClr val="tx1"/>
              </a:solidFill>
              <a:latin typeface="Comic Sans MS" panose="030F0702030302020204" pitchFamily="66" charset="0"/>
            </a:endParaRPr>
          </a:p>
          <a:p>
            <a:r>
              <a:rPr lang="en-US" sz="2200" dirty="0">
                <a:solidFill>
                  <a:schemeClr val="tx1"/>
                </a:solidFill>
                <a:latin typeface="Comic Sans MS" panose="030F0702030302020204" pitchFamily="66" charset="0"/>
              </a:rPr>
              <a:t>Reading the same book for a week to develop fluency and comprehension. </a:t>
            </a:r>
            <a:endParaRPr lang="en-GB" sz="22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235706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359532" y="1597981"/>
            <a:ext cx="4745128" cy="4625265"/>
          </a:xfrm>
        </p:spPr>
        <p:txBody>
          <a:bodyPr lIns="68580" tIns="34290" rIns="68580" bIns="34290" anchor="t"/>
          <a:lstStyle/>
          <a:p>
            <a:pPr marL="0" indent="0">
              <a:buNone/>
            </a:pPr>
            <a:r>
              <a:rPr lang="en-GB" sz="1800" dirty="0">
                <a:solidFill>
                  <a:schemeClr val="accent2"/>
                </a:solidFill>
                <a:latin typeface="Comic Sans MS" panose="030F0702030302020204" pitchFamily="66" charset="0"/>
              </a:rPr>
              <a:t>Reading practice sessions:</a:t>
            </a:r>
            <a:endParaRPr lang="en-GB" sz="1800" dirty="0">
              <a:solidFill>
                <a:schemeClr val="accent2"/>
              </a:solidFill>
              <a:latin typeface="Comic Sans MS" panose="030F0702030302020204" pitchFamily="66" charset="0"/>
              <a:cs typeface="Calibri"/>
            </a:endParaRPr>
          </a:p>
          <a:p>
            <a:r>
              <a:rPr lang="en-GB" sz="1800" dirty="0">
                <a:solidFill>
                  <a:schemeClr val="accent2"/>
                </a:solidFill>
                <a:latin typeface="Comic Sans MS" panose="030F0702030302020204" pitchFamily="66" charset="0"/>
              </a:rPr>
              <a:t>are timetabled three times a week.</a:t>
            </a:r>
            <a:endParaRPr lang="en-GB" sz="1800" dirty="0">
              <a:solidFill>
                <a:schemeClr val="accent2"/>
              </a:solidFill>
              <a:latin typeface="Comic Sans MS" panose="030F0702030302020204" pitchFamily="66" charset="0"/>
              <a:cs typeface="Calibri"/>
            </a:endParaRPr>
          </a:p>
          <a:p>
            <a:r>
              <a:rPr lang="en-GB" sz="1800" dirty="0">
                <a:solidFill>
                  <a:schemeClr val="accent2"/>
                </a:solidFill>
                <a:latin typeface="Comic Sans MS" panose="030F0702030302020204" pitchFamily="66" charset="0"/>
              </a:rPr>
              <a:t>children read the same book three times across each session. </a:t>
            </a:r>
          </a:p>
          <a:p>
            <a:endParaRPr lang="en-GB" sz="1800" dirty="0">
              <a:solidFill>
                <a:schemeClr val="accent2"/>
              </a:solidFill>
              <a:latin typeface="Comic Sans MS" panose="030F0702030302020204" pitchFamily="66" charset="0"/>
            </a:endParaRPr>
          </a:p>
          <a:p>
            <a:r>
              <a:rPr lang="en-US" sz="1800" dirty="0">
                <a:solidFill>
                  <a:schemeClr val="accent2"/>
                </a:solidFill>
                <a:latin typeface="Comic Sans MS" panose="030F0702030302020204" pitchFamily="66" charset="0"/>
                <a:cs typeface="Calibri"/>
              </a:rPr>
              <a:t>S</a:t>
            </a:r>
            <a:r>
              <a:rPr lang="en-GB" sz="1800" dirty="0" err="1">
                <a:solidFill>
                  <a:schemeClr val="accent2"/>
                </a:solidFill>
                <a:latin typeface="Comic Sans MS" panose="030F0702030302020204" pitchFamily="66" charset="0"/>
                <a:cs typeface="Calibri"/>
              </a:rPr>
              <a:t>ession</a:t>
            </a:r>
            <a:r>
              <a:rPr lang="en-GB" sz="1800" dirty="0">
                <a:solidFill>
                  <a:schemeClr val="accent2"/>
                </a:solidFill>
                <a:latin typeface="Comic Sans MS" panose="030F0702030302020204" pitchFamily="66" charset="0"/>
                <a:cs typeface="Calibri"/>
              </a:rPr>
              <a:t> 1 – Introduce book and vocab</a:t>
            </a:r>
          </a:p>
          <a:p>
            <a:r>
              <a:rPr lang="en-US" sz="1800" dirty="0">
                <a:solidFill>
                  <a:schemeClr val="accent2"/>
                </a:solidFill>
                <a:latin typeface="Comic Sans MS" panose="030F0702030302020204" pitchFamily="66" charset="0"/>
                <a:cs typeface="Calibri"/>
              </a:rPr>
              <a:t>S</a:t>
            </a:r>
            <a:r>
              <a:rPr lang="en-GB" sz="1800" dirty="0" err="1">
                <a:solidFill>
                  <a:schemeClr val="accent2"/>
                </a:solidFill>
                <a:latin typeface="Comic Sans MS" panose="030F0702030302020204" pitchFamily="66" charset="0"/>
                <a:cs typeface="Calibri"/>
              </a:rPr>
              <a:t>ession</a:t>
            </a:r>
            <a:r>
              <a:rPr lang="en-GB" sz="1800" dirty="0">
                <a:solidFill>
                  <a:schemeClr val="accent2"/>
                </a:solidFill>
                <a:latin typeface="Comic Sans MS" panose="030F0702030302020204" pitchFamily="66" charset="0"/>
                <a:cs typeface="Calibri"/>
              </a:rPr>
              <a:t> 2 – Reading and comprehension </a:t>
            </a:r>
          </a:p>
          <a:p>
            <a:r>
              <a:rPr lang="en-US" sz="1800" dirty="0">
                <a:solidFill>
                  <a:schemeClr val="accent2"/>
                </a:solidFill>
                <a:latin typeface="Comic Sans MS" panose="030F0702030302020204" pitchFamily="66" charset="0"/>
                <a:cs typeface="Calibri"/>
              </a:rPr>
              <a:t>S</a:t>
            </a:r>
            <a:r>
              <a:rPr lang="en-GB" sz="1800" dirty="0" err="1">
                <a:solidFill>
                  <a:schemeClr val="accent2"/>
                </a:solidFill>
                <a:latin typeface="Comic Sans MS" panose="030F0702030302020204" pitchFamily="66" charset="0"/>
                <a:cs typeface="Calibri"/>
              </a:rPr>
              <a:t>ession</a:t>
            </a:r>
            <a:r>
              <a:rPr lang="en-GB" sz="1800" dirty="0">
                <a:solidFill>
                  <a:schemeClr val="accent2"/>
                </a:solidFill>
                <a:latin typeface="Comic Sans MS" panose="030F0702030302020204" pitchFamily="66" charset="0"/>
                <a:cs typeface="Calibri"/>
              </a:rPr>
              <a:t> 3 – Tune in for fluency/independent read!</a:t>
            </a:r>
          </a:p>
          <a:p>
            <a:endParaRPr lang="en-GB"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a:xfrm>
            <a:off x="359532" y="463057"/>
            <a:ext cx="7344816" cy="676916"/>
          </a:xfrm>
        </p:spPr>
        <p:txBody>
          <a:bodyPr/>
          <a:lstStyle/>
          <a:p>
            <a:r>
              <a:rPr lang="en-US" sz="3200" dirty="0">
                <a:latin typeface="Comic Sans MS" panose="030F0702030302020204" pitchFamily="66" charset="0"/>
              </a:rPr>
              <a:t>How do we teach reading in books?</a:t>
            </a:r>
          </a:p>
        </p:txBody>
      </p:sp>
      <p:pic>
        <p:nvPicPr>
          <p:cNvPr id="1026" name="Picture 2" descr="Big Cat Phonics for Little Wandle Letters and Sounds Revised – Age 7+ – Parasports: Phase 4 Set 2">
            <a:extLst>
              <a:ext uri="{FF2B5EF4-FFF2-40B4-BE49-F238E27FC236}">
                <a16:creationId xmlns:a16="http://schemas.microsoft.com/office/drawing/2014/main" id="{E0180F0D-3F86-40EB-9E05-5BB781AAF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912" y="2176182"/>
            <a:ext cx="1744873" cy="25056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g Cat Phonics for Little Wandle Letters and Sounds Revised – Age 7+ – Roman Life: Phase 5 Set 2">
            <a:extLst>
              <a:ext uri="{FF2B5EF4-FFF2-40B4-BE49-F238E27FC236}">
                <a16:creationId xmlns:a16="http://schemas.microsoft.com/office/drawing/2014/main" id="{392BC091-5C72-48BC-A640-9366D7A39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604" y="1679032"/>
            <a:ext cx="1787063" cy="25447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g Cat Phonics for Little Wandle Letters and Sounds Revised – Age 7+ – The Lights in the Darkness: Phase 3 Set 2">
            <a:extLst>
              <a:ext uri="{FF2B5EF4-FFF2-40B4-BE49-F238E27FC236}">
                <a16:creationId xmlns:a16="http://schemas.microsoft.com/office/drawing/2014/main" id="{9C18B44A-B7DD-4053-B486-01D5DE567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760" y="3245622"/>
            <a:ext cx="1742446" cy="250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47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MR">
  <a:themeElements>
    <a:clrScheme name="NMR">
      <a:dk1>
        <a:sysClr val="windowText" lastClr="000000"/>
      </a:dk1>
      <a:lt1>
        <a:sysClr val="window" lastClr="FFFFFF"/>
      </a:lt1>
      <a:dk2>
        <a:srgbClr val="273A64"/>
      </a:dk2>
      <a:lt2>
        <a:srgbClr val="E7E6E6"/>
      </a:lt2>
      <a:accent1>
        <a:srgbClr val="273A64"/>
      </a:accent1>
      <a:accent2>
        <a:srgbClr val="70CAC7"/>
      </a:accent2>
      <a:accent3>
        <a:srgbClr val="E64E39"/>
      </a:accent3>
      <a:accent4>
        <a:srgbClr val="FFBE64"/>
      </a:accent4>
      <a:accent5>
        <a:srgbClr val="9C63CC"/>
      </a:accent5>
      <a:accent6>
        <a:srgbClr val="70AD47"/>
      </a:accent6>
      <a:hlink>
        <a:srgbClr val="70CAC7"/>
      </a:hlink>
      <a:folHlink>
        <a:srgbClr val="70CAC7"/>
      </a:folHlink>
    </a:clrScheme>
    <a:fontScheme name="NMR">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6993C93D5AC045BD7F71EA914D6A84" ma:contentTypeVersion="1" ma:contentTypeDescription="Create a new document." ma:contentTypeScope="" ma:versionID="14e20fa0d868eaae89e4059ae917c077">
  <xsd:schema xmlns:xsd="http://www.w3.org/2001/XMLSchema" xmlns:xs="http://www.w3.org/2001/XMLSchema" xmlns:p="http://schemas.microsoft.com/office/2006/metadata/properties" xmlns:ns2="71235797-cc8c-40e6-8ff7-01aeba99ba5b" targetNamespace="http://schemas.microsoft.com/office/2006/metadata/properties" ma:root="true" ma:fieldsID="29affd90feadc732eb6bde56486a50b2" ns2:_="">
    <xsd:import namespace="71235797-cc8c-40e6-8ff7-01aeba99ba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235797-cc8c-40e6-8ff7-01aeba99ba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9B5A43-411E-4392-95F5-BD6A202C99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235797-cc8c-40e6-8ff7-01aeba99ba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868A2C-2A0E-40BB-9B72-B0AEA7870D5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71235797-cc8c-40e6-8ff7-01aeba99ba5b"/>
    <ds:schemaRef ds:uri="http://www.w3.org/XML/1998/namespace"/>
    <ds:schemaRef ds:uri="http://purl.org/dc/dcmitype/"/>
  </ds:schemaRefs>
</ds:datastoreItem>
</file>

<file path=customXml/itemProps3.xml><?xml version="1.0" encoding="utf-8"?>
<ds:datastoreItem xmlns:ds="http://schemas.openxmlformats.org/officeDocument/2006/customXml" ds:itemID="{920A3DC6-1BB6-4621-80BA-4E8445570C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NMR</Template>
  <TotalTime>64</TotalTime>
  <Words>1651</Words>
  <Application>Microsoft Office PowerPoint</Application>
  <PresentationFormat>On-screen Show (4:3)</PresentationFormat>
  <Paragraphs>235</Paragraphs>
  <Slides>33</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33</vt:i4>
      </vt:variant>
    </vt:vector>
  </HeadingPairs>
  <TitlesOfParts>
    <vt:vector size="41" baseType="lpstr">
      <vt:lpstr>Arial</vt:lpstr>
      <vt:lpstr>Calibri</vt:lpstr>
      <vt:lpstr>Calibri Light</vt:lpstr>
      <vt:lpstr>Comic Sans MS</vt:lpstr>
      <vt:lpstr>Roboto</vt:lpstr>
      <vt:lpstr>NMR</vt:lpstr>
      <vt:lpstr>Normal body copy page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in Year 2</vt:lpstr>
      <vt:lpstr>How do we teach reading in books?</vt:lpstr>
      <vt:lpstr>We use assessment to match your child’s reading the right level of book</vt:lpstr>
      <vt:lpstr>Phase 4 and Phase 5 - 7+ Books</vt:lpstr>
      <vt:lpstr>Fluency Assessment </vt:lpstr>
      <vt:lpstr>Fluency Books (60-70wpm+ and 90%+ accuracy)</vt:lpstr>
      <vt:lpstr>Reading a book at the right level</vt:lpstr>
      <vt:lpstr>PowerPoint Presentation</vt:lpstr>
      <vt:lpstr>Books to read at home</vt:lpstr>
      <vt:lpstr>Listening to your child read their phonics book</vt:lpstr>
      <vt:lpstr>Key Points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Ginny Rhodes</dc:creator>
  <cp:lastModifiedBy>Rachel Tasker ( NMR )</cp:lastModifiedBy>
  <cp:revision>300</cp:revision>
  <cp:lastPrinted>2022-11-11T11:22:02Z</cp:lastPrinted>
  <dcterms:created xsi:type="dcterms:W3CDTF">2017-05-09T13:51:32Z</dcterms:created>
  <dcterms:modified xsi:type="dcterms:W3CDTF">2026-07-17T11:15:04Z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0x010100A36993C93D5AC045BD7F71EA914D6A84</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Order">
    <vt:lpwstr>67000.0000000000</vt:lpwstr>
  </property>
  <property fmtid="{D5CDD505-2E9C-101B-9397-08002B2CF9AE}" pid="11" name="MSIP_Label_131d9d0b-94d8-42fb-9ae7-d174ef38b054_Enabled">
    <vt:lpwstr>true</vt:lpwstr>
  </property>
  <property fmtid="{D5CDD505-2E9C-101B-9397-08002B2CF9AE}" pid="12" name="MSIP_Label_131d9d0b-94d8-42fb-9ae7-d174ef38b054_SetDate">
    <vt:lpwstr>2026-07-17T11:14:49Z</vt:lpwstr>
  </property>
  <property fmtid="{D5CDD505-2E9C-101B-9397-08002B2CF9AE}" pid="13" name="MSIP_Label_131d9d0b-94d8-42fb-9ae7-d174ef38b054_Method">
    <vt:lpwstr>Standard</vt:lpwstr>
  </property>
  <property fmtid="{D5CDD505-2E9C-101B-9397-08002B2CF9AE}" pid="14" name="MSIP_Label_131d9d0b-94d8-42fb-9ae7-d174ef38b054_Name">
    <vt:lpwstr>defa4170-0d19-0005-0004-bc88714345d2</vt:lpwstr>
  </property>
  <property fmtid="{D5CDD505-2E9C-101B-9397-08002B2CF9AE}" pid="15" name="MSIP_Label_131d9d0b-94d8-42fb-9ae7-d174ef38b054_SiteId">
    <vt:lpwstr>b62e856b-f0ab-4ae9-9007-927dde599fa5</vt:lpwstr>
  </property>
  <property fmtid="{D5CDD505-2E9C-101B-9397-08002B2CF9AE}" pid="16" name="MSIP_Label_131d9d0b-94d8-42fb-9ae7-d174ef38b054_ActionId">
    <vt:lpwstr>6d058a53-3d29-4746-b089-76bc14cf3005</vt:lpwstr>
  </property>
  <property fmtid="{D5CDD505-2E9C-101B-9397-08002B2CF9AE}" pid="17" name="MSIP_Label_131d9d0b-94d8-42fb-9ae7-d174ef38b054_ContentBits">
    <vt:lpwstr>0</vt:lpwstr>
  </property>
  <property fmtid="{D5CDD505-2E9C-101B-9397-08002B2CF9AE}" pid="18" name="MSIP_Label_131d9d0b-94d8-42fb-9ae7-d174ef38b054_Tag">
    <vt:lpwstr>10, 3, 0, 1</vt:lpwstr>
  </property>
</Properties>
</file>