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1"/>
  </p:notesMasterIdLst>
  <p:handoutMasterIdLst>
    <p:handoutMasterId r:id="rId22"/>
  </p:handoutMasterIdLst>
  <p:sldIdLst>
    <p:sldId id="1434" r:id="rId5"/>
    <p:sldId id="1454" r:id="rId6"/>
    <p:sldId id="1453" r:id="rId7"/>
    <p:sldId id="1455" r:id="rId8"/>
    <p:sldId id="1456" r:id="rId9"/>
    <p:sldId id="415" r:id="rId10"/>
    <p:sldId id="1458" r:id="rId11"/>
    <p:sldId id="1459" r:id="rId12"/>
    <p:sldId id="268" r:id="rId13"/>
    <p:sldId id="1468" r:id="rId14"/>
    <p:sldId id="1461" r:id="rId15"/>
    <p:sldId id="1462" r:id="rId16"/>
    <p:sldId id="1436" r:id="rId17"/>
    <p:sldId id="1464" r:id="rId18"/>
    <p:sldId id="1467" r:id="rId19"/>
    <p:sldId id="1469" r:id="rId20"/>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4533289-D2B5-4C20-9697-FBBA2C1EFA3D}">
          <p14:sldIdLst>
            <p14:sldId id="1434"/>
          </p14:sldIdLst>
        </p14:section>
        <p14:section name="coloured title pages" id="{DAA97E0E-F440-48AB-8864-E8C0E73A3721}">
          <p14:sldIdLst>
            <p14:sldId id="1454"/>
            <p14:sldId id="1453"/>
            <p14:sldId id="1455"/>
            <p14:sldId id="1456"/>
            <p14:sldId id="415"/>
            <p14:sldId id="1458"/>
            <p14:sldId id="1459"/>
            <p14:sldId id="268"/>
            <p14:sldId id="1468"/>
            <p14:sldId id="1461"/>
            <p14:sldId id="1462"/>
            <p14:sldId id="1436"/>
            <p14:sldId id="1464"/>
            <p14:sldId id="1467"/>
            <p14:sldId id="14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2E5"/>
    <a:srgbClr val="F9FCFC"/>
    <a:srgbClr val="FF0066"/>
    <a:srgbClr val="B3D8D8"/>
    <a:srgbClr val="D9EBEB"/>
    <a:srgbClr val="009999"/>
    <a:srgbClr val="000000"/>
    <a:srgbClr val="4EC1C4"/>
    <a:srgbClr val="3C89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113662-79AE-47D6-6F1F-9EADF77375DF}" v="78" dt="2026-07-06T11:41:50.449"/>
    <p1510:client id="{FC6C4E99-F4B8-6523-7F99-1EE69ADC7407}" v="1" dt="2026-07-06T09:31:15.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mma Porter" userId="S::jporter@ninemileride.wokingham.sch.uk::7c57921b-2119-4f41-888e-0ba2feddd3d0" providerId="AD" clId="Web-{73113662-79AE-47D6-6F1F-9EADF77375DF}"/>
    <pc:docChg chg="modSld">
      <pc:chgData name="Jemma Porter" userId="S::jporter@ninemileride.wokingham.sch.uk::7c57921b-2119-4f41-888e-0ba2feddd3d0" providerId="AD" clId="Web-{73113662-79AE-47D6-6F1F-9EADF77375DF}" dt="2026-07-06T11:41:50.449" v="32" actId="14100"/>
      <pc:docMkLst>
        <pc:docMk/>
      </pc:docMkLst>
      <pc:sldChg chg="modSp">
        <pc:chgData name="Jemma Porter" userId="S::jporter@ninemileride.wokingham.sch.uk::7c57921b-2119-4f41-888e-0ba2feddd3d0" providerId="AD" clId="Web-{73113662-79AE-47D6-6F1F-9EADF77375DF}" dt="2026-07-06T11:41:13.323" v="29" actId="20577"/>
        <pc:sldMkLst>
          <pc:docMk/>
          <pc:sldMk cId="1875408430" sldId="1436"/>
        </pc:sldMkLst>
        <pc:spChg chg="mod">
          <ac:chgData name="Jemma Porter" userId="S::jporter@ninemileride.wokingham.sch.uk::7c57921b-2119-4f41-888e-0ba2feddd3d0" providerId="AD" clId="Web-{73113662-79AE-47D6-6F1F-9EADF77375DF}" dt="2026-07-06T11:41:13.323" v="29" actId="20577"/>
          <ac:spMkLst>
            <pc:docMk/>
            <pc:sldMk cId="1875408430" sldId="1436"/>
            <ac:spMk id="3" creationId="{E2587EC0-E984-DD51-A280-BFF7BA9D9922}"/>
          </ac:spMkLst>
        </pc:spChg>
      </pc:sldChg>
      <pc:sldChg chg="modSp">
        <pc:chgData name="Jemma Porter" userId="S::jporter@ninemileride.wokingham.sch.uk::7c57921b-2119-4f41-888e-0ba2feddd3d0" providerId="AD" clId="Web-{73113662-79AE-47D6-6F1F-9EADF77375DF}" dt="2026-07-06T11:41:50.449" v="32" actId="14100"/>
        <pc:sldMkLst>
          <pc:docMk/>
          <pc:sldMk cId="561417383" sldId="1454"/>
        </pc:sldMkLst>
        <pc:spChg chg="mod">
          <ac:chgData name="Jemma Porter" userId="S::jporter@ninemileride.wokingham.sch.uk::7c57921b-2119-4f41-888e-0ba2feddd3d0" providerId="AD" clId="Web-{73113662-79AE-47D6-6F1F-9EADF77375DF}" dt="2026-07-06T11:41:50.449" v="32" actId="14100"/>
          <ac:spMkLst>
            <pc:docMk/>
            <pc:sldMk cId="561417383" sldId="1454"/>
            <ac:spMk id="11" creationId="{FC14E6D2-EDDF-88FC-1CC6-2FD9BDE28B1A}"/>
          </ac:spMkLst>
        </pc:spChg>
      </pc:sldChg>
      <pc:sldChg chg="modSp">
        <pc:chgData name="Jemma Porter" userId="S::jporter@ninemileride.wokingham.sch.uk::7c57921b-2119-4f41-888e-0ba2feddd3d0" providerId="AD" clId="Web-{73113662-79AE-47D6-6F1F-9EADF77375DF}" dt="2026-07-06T11:39:10.475" v="23" actId="20577"/>
        <pc:sldMkLst>
          <pc:docMk/>
          <pc:sldMk cId="3881288331" sldId="1455"/>
        </pc:sldMkLst>
        <pc:spChg chg="mod">
          <ac:chgData name="Jemma Porter" userId="S::jporter@ninemileride.wokingham.sch.uk::7c57921b-2119-4f41-888e-0ba2feddd3d0" providerId="AD" clId="Web-{73113662-79AE-47D6-6F1F-9EADF77375DF}" dt="2026-07-06T11:39:10.475" v="23" actId="20577"/>
          <ac:spMkLst>
            <pc:docMk/>
            <pc:sldMk cId="3881288331" sldId="1455"/>
            <ac:spMk id="2" creationId="{120C5760-F526-1D20-27D6-D72BB30F8A0F}"/>
          </ac:spMkLst>
        </pc:spChg>
      </pc:sldChg>
    </pc:docChg>
  </pc:docChgLst>
  <pc:docChgLst>
    <pc:chgData name="Jemma Porter" userId="S::jporter@ninemileride.wokingham.sch.uk::7c57921b-2119-4f41-888e-0ba2feddd3d0" providerId="AD" clId="Web-{FC6C4E99-F4B8-6523-7F99-1EE69ADC7407}"/>
    <pc:docChg chg="modSld">
      <pc:chgData name="Jemma Porter" userId="S::jporter@ninemileride.wokingham.sch.uk::7c57921b-2119-4f41-888e-0ba2feddd3d0" providerId="AD" clId="Web-{FC6C4E99-F4B8-6523-7F99-1EE69ADC7407}" dt="2026-07-06T09:31:15.409" v="0" actId="20577"/>
      <pc:docMkLst>
        <pc:docMk/>
      </pc:docMkLst>
      <pc:sldChg chg="modSp">
        <pc:chgData name="Jemma Porter" userId="S::jporter@ninemileride.wokingham.sch.uk::7c57921b-2119-4f41-888e-0ba2feddd3d0" providerId="AD" clId="Web-{FC6C4E99-F4B8-6523-7F99-1EE69ADC7407}" dt="2026-07-06T09:31:15.409" v="0" actId="20577"/>
        <pc:sldMkLst>
          <pc:docMk/>
          <pc:sldMk cId="561417383" sldId="1454"/>
        </pc:sldMkLst>
        <pc:spChg chg="mod">
          <ac:chgData name="Jemma Porter" userId="S::jporter@ninemileride.wokingham.sch.uk::7c57921b-2119-4f41-888e-0ba2feddd3d0" providerId="AD" clId="Web-{FC6C4E99-F4B8-6523-7F99-1EE69ADC7407}" dt="2026-07-06T09:31:15.409" v="0" actId="20577"/>
          <ac:spMkLst>
            <pc:docMk/>
            <pc:sldMk cId="561417383" sldId="1454"/>
            <ac:spMk id="6" creationId="{64EF489F-F7FF-918B-5088-F4C1F4AB6C8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2676"/>
          </a:xfrm>
          <a:prstGeom prst="rect">
            <a:avLst/>
          </a:prstGeom>
        </p:spPr>
        <p:txBody>
          <a:bodyPr vert="horz" lIns="92437" tIns="46218" rIns="92437" bIns="46218" rtlCol="0"/>
          <a:lstStyle>
            <a:lvl1pPr algn="l">
              <a:defRPr sz="1200"/>
            </a:lvl1pPr>
          </a:lstStyle>
          <a:p>
            <a:endParaRPr lang="en-GB"/>
          </a:p>
        </p:txBody>
      </p:sp>
      <p:sp>
        <p:nvSpPr>
          <p:cNvPr id="3" name="Date Placeholder 2"/>
          <p:cNvSpPr>
            <a:spLocks noGrp="1"/>
          </p:cNvSpPr>
          <p:nvPr>
            <p:ph type="dt" sz="quarter" idx="1"/>
          </p:nvPr>
        </p:nvSpPr>
        <p:spPr>
          <a:xfrm>
            <a:off x="3901699" y="0"/>
            <a:ext cx="2984870" cy="502676"/>
          </a:xfrm>
          <a:prstGeom prst="rect">
            <a:avLst/>
          </a:prstGeom>
        </p:spPr>
        <p:txBody>
          <a:bodyPr vert="horz" lIns="92437" tIns="46218" rIns="92437" bIns="46218" rtlCol="0"/>
          <a:lstStyle>
            <a:lvl1pPr algn="r">
              <a:defRPr sz="1200"/>
            </a:lvl1pPr>
          </a:lstStyle>
          <a:p>
            <a:fld id="{A2E14D33-DE77-4F9F-9A27-CD75A6367E63}" type="datetimeFigureOut">
              <a:rPr lang="en-GB" smtClean="0"/>
              <a:t>06/07/2026</a:t>
            </a:fld>
            <a:endParaRPr lang="en-GB"/>
          </a:p>
        </p:txBody>
      </p:sp>
      <p:sp>
        <p:nvSpPr>
          <p:cNvPr id="4" name="Footer Placeholder 3"/>
          <p:cNvSpPr>
            <a:spLocks noGrp="1"/>
          </p:cNvSpPr>
          <p:nvPr>
            <p:ph type="ftr" sz="quarter" idx="2"/>
          </p:nvPr>
        </p:nvSpPr>
        <p:spPr>
          <a:xfrm>
            <a:off x="1" y="9516040"/>
            <a:ext cx="2984870" cy="502675"/>
          </a:xfrm>
          <a:prstGeom prst="rect">
            <a:avLst/>
          </a:prstGeom>
        </p:spPr>
        <p:txBody>
          <a:bodyPr vert="horz" lIns="92437" tIns="46218" rIns="92437" bIns="46218" rtlCol="0" anchor="b"/>
          <a:lstStyle>
            <a:lvl1pPr algn="l">
              <a:defRPr sz="1200"/>
            </a:lvl1pPr>
          </a:lstStyle>
          <a:p>
            <a:endParaRPr lang="en-GB"/>
          </a:p>
        </p:txBody>
      </p:sp>
      <p:sp>
        <p:nvSpPr>
          <p:cNvPr id="5" name="Slide Number Placeholder 4"/>
          <p:cNvSpPr>
            <a:spLocks noGrp="1"/>
          </p:cNvSpPr>
          <p:nvPr>
            <p:ph type="sldNum" sz="quarter" idx="3"/>
          </p:nvPr>
        </p:nvSpPr>
        <p:spPr>
          <a:xfrm>
            <a:off x="3901699" y="9516040"/>
            <a:ext cx="2984870" cy="502675"/>
          </a:xfrm>
          <a:prstGeom prst="rect">
            <a:avLst/>
          </a:prstGeom>
        </p:spPr>
        <p:txBody>
          <a:bodyPr vert="horz" lIns="92437" tIns="46218" rIns="92437" bIns="46218" rtlCol="0" anchor="b"/>
          <a:lstStyle>
            <a:lvl1pPr algn="r">
              <a:defRPr sz="1200"/>
            </a:lvl1pPr>
          </a:lstStyle>
          <a:p>
            <a:fld id="{328B97BE-74F4-45CE-B9F0-9DDD6E022F56}" type="slidenum">
              <a:rPr lang="en-GB" smtClean="0"/>
              <a:t>‹#›</a:t>
            </a:fld>
            <a:endParaRPr lang="en-GB"/>
          </a:p>
        </p:txBody>
      </p:sp>
    </p:spTree>
    <p:extLst>
      <p:ext uri="{BB962C8B-B14F-4D97-AF65-F5344CB8AC3E}">
        <p14:creationId xmlns:p14="http://schemas.microsoft.com/office/powerpoint/2010/main" val="850395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2676"/>
          </a:xfrm>
          <a:prstGeom prst="rect">
            <a:avLst/>
          </a:prstGeom>
        </p:spPr>
        <p:txBody>
          <a:bodyPr vert="horz" lIns="92437" tIns="46218" rIns="92437" bIns="46218" rtlCol="0"/>
          <a:lstStyle>
            <a:lvl1pPr algn="l">
              <a:defRPr sz="1200"/>
            </a:lvl1pPr>
          </a:lstStyle>
          <a:p>
            <a:endParaRPr lang="en-GB"/>
          </a:p>
        </p:txBody>
      </p:sp>
      <p:sp>
        <p:nvSpPr>
          <p:cNvPr id="3" name="Date Placeholder 2"/>
          <p:cNvSpPr>
            <a:spLocks noGrp="1"/>
          </p:cNvSpPr>
          <p:nvPr>
            <p:ph type="dt" idx="1"/>
          </p:nvPr>
        </p:nvSpPr>
        <p:spPr>
          <a:xfrm>
            <a:off x="3901699" y="0"/>
            <a:ext cx="2984870" cy="502676"/>
          </a:xfrm>
          <a:prstGeom prst="rect">
            <a:avLst/>
          </a:prstGeom>
        </p:spPr>
        <p:txBody>
          <a:bodyPr vert="horz" lIns="92437" tIns="46218" rIns="92437" bIns="46218" rtlCol="0"/>
          <a:lstStyle>
            <a:lvl1pPr algn="r">
              <a:defRPr sz="1200"/>
            </a:lvl1pPr>
          </a:lstStyle>
          <a:p>
            <a:fld id="{3DAE5885-375F-4B7E-9A49-73B6F5F61D6D}" type="datetimeFigureOut">
              <a:rPr lang="en-GB" smtClean="0"/>
              <a:t>06/07/2026</a:t>
            </a:fld>
            <a:endParaRPr lang="en-GB"/>
          </a:p>
        </p:txBody>
      </p:sp>
      <p:sp>
        <p:nvSpPr>
          <p:cNvPr id="4" name="Slide Image Placeholder 3"/>
          <p:cNvSpPr>
            <a:spLocks noGrp="1" noRot="1" noChangeAspect="1"/>
          </p:cNvSpPr>
          <p:nvPr>
            <p:ph type="sldImg" idx="2"/>
          </p:nvPr>
        </p:nvSpPr>
        <p:spPr>
          <a:xfrm>
            <a:off x="1189038" y="1252538"/>
            <a:ext cx="4510087" cy="3381375"/>
          </a:xfrm>
          <a:prstGeom prst="rect">
            <a:avLst/>
          </a:prstGeom>
          <a:noFill/>
          <a:ln w="12700">
            <a:solidFill>
              <a:prstClr val="black"/>
            </a:solidFill>
          </a:ln>
        </p:spPr>
        <p:txBody>
          <a:bodyPr vert="horz" lIns="92437" tIns="46218" rIns="92437" bIns="46218" rtlCol="0" anchor="ctr"/>
          <a:lstStyle/>
          <a:p>
            <a:endParaRPr lang="en-GB"/>
          </a:p>
        </p:txBody>
      </p:sp>
      <p:sp>
        <p:nvSpPr>
          <p:cNvPr id="5" name="Notes Placeholder 4"/>
          <p:cNvSpPr>
            <a:spLocks noGrp="1"/>
          </p:cNvSpPr>
          <p:nvPr>
            <p:ph type="body" sz="quarter" idx="3"/>
          </p:nvPr>
        </p:nvSpPr>
        <p:spPr>
          <a:xfrm>
            <a:off x="688817" y="4821505"/>
            <a:ext cx="5510530" cy="3944869"/>
          </a:xfrm>
          <a:prstGeom prst="rect">
            <a:avLst/>
          </a:prstGeom>
        </p:spPr>
        <p:txBody>
          <a:bodyPr vert="horz" lIns="92437" tIns="46218" rIns="92437" bIns="462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516040"/>
            <a:ext cx="2984870" cy="502675"/>
          </a:xfrm>
          <a:prstGeom prst="rect">
            <a:avLst/>
          </a:prstGeom>
        </p:spPr>
        <p:txBody>
          <a:bodyPr vert="horz" lIns="92437" tIns="46218" rIns="92437" bIns="46218" rtlCol="0" anchor="b"/>
          <a:lstStyle>
            <a:lvl1pPr algn="l">
              <a:defRPr sz="1200"/>
            </a:lvl1pPr>
          </a:lstStyle>
          <a:p>
            <a:endParaRPr lang="en-GB"/>
          </a:p>
        </p:txBody>
      </p:sp>
      <p:sp>
        <p:nvSpPr>
          <p:cNvPr id="7" name="Slide Number Placeholder 6"/>
          <p:cNvSpPr>
            <a:spLocks noGrp="1"/>
          </p:cNvSpPr>
          <p:nvPr>
            <p:ph type="sldNum" sz="quarter" idx="5"/>
          </p:nvPr>
        </p:nvSpPr>
        <p:spPr>
          <a:xfrm>
            <a:off x="3901699" y="9516040"/>
            <a:ext cx="2984870" cy="502675"/>
          </a:xfrm>
          <a:prstGeom prst="rect">
            <a:avLst/>
          </a:prstGeom>
        </p:spPr>
        <p:txBody>
          <a:bodyPr vert="horz" lIns="92437" tIns="46218" rIns="92437" bIns="46218" rtlCol="0" anchor="b"/>
          <a:lstStyle>
            <a:lvl1pPr algn="r">
              <a:defRPr sz="1200"/>
            </a:lvl1pPr>
          </a:lstStyle>
          <a:p>
            <a:fld id="{A380D2EF-7537-4719-8C74-13C366A9C3FE}" type="slidenum">
              <a:rPr lang="en-GB" smtClean="0"/>
              <a:t>‹#›</a:t>
            </a:fld>
            <a:endParaRPr lang="en-GB"/>
          </a:p>
        </p:txBody>
      </p:sp>
    </p:spTree>
    <p:extLst>
      <p:ext uri="{BB962C8B-B14F-4D97-AF65-F5344CB8AC3E}">
        <p14:creationId xmlns:p14="http://schemas.microsoft.com/office/powerpoint/2010/main" val="2956352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C3A13-30AA-4B51-BDD0-A748157FC18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DA42F391-DFC1-4155-B94E-70986214313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71E0FB-BDD6-49E1-AECB-C92271ECA024}"/>
              </a:ext>
            </a:extLst>
          </p:cNvPr>
          <p:cNvSpPr>
            <a:spLocks noGrp="1"/>
          </p:cNvSpPr>
          <p:nvPr>
            <p:ph type="dt" sz="half" idx="10"/>
          </p:nvPr>
        </p:nvSpPr>
        <p:spPr/>
        <p:txBody>
          <a:bodyPr/>
          <a:lstStyle/>
          <a:p>
            <a:fld id="{446854E8-E53E-A646-A023-0CD2D11E61C1}" type="datetimeFigureOut">
              <a:rPr lang="en-GB" smtClean="0"/>
              <a:pPr/>
              <a:t>06/07/2026</a:t>
            </a:fld>
            <a:endParaRPr lang="en-GB"/>
          </a:p>
        </p:txBody>
      </p:sp>
      <p:sp>
        <p:nvSpPr>
          <p:cNvPr id="5" name="Footer Placeholder 4">
            <a:extLst>
              <a:ext uri="{FF2B5EF4-FFF2-40B4-BE49-F238E27FC236}">
                <a16:creationId xmlns:a16="http://schemas.microsoft.com/office/drawing/2014/main" id="{29F014EB-D616-4378-B73C-043D7E852C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CD0348-9FEB-4FC7-8514-16D4A0AF7484}"/>
              </a:ext>
            </a:extLst>
          </p:cNvPr>
          <p:cNvSpPr>
            <a:spLocks noGrp="1"/>
          </p:cNvSpPr>
          <p:nvPr>
            <p:ph type="sldNum" sz="quarter" idx="12"/>
          </p:nvPr>
        </p:nvSpPr>
        <p:spPr/>
        <p:txBody>
          <a:bodyPr/>
          <a:lstStyle/>
          <a:p>
            <a:fld id="{918B2D71-B740-4A41-9691-816376770381}" type="slidenum">
              <a:rPr lang="en-GB" smtClean="0"/>
              <a:pPr/>
              <a:t>‹#›</a:t>
            </a:fld>
            <a:endParaRPr lang="en-GB"/>
          </a:p>
        </p:txBody>
      </p:sp>
    </p:spTree>
    <p:extLst>
      <p:ext uri="{BB962C8B-B14F-4D97-AF65-F5344CB8AC3E}">
        <p14:creationId xmlns:p14="http://schemas.microsoft.com/office/powerpoint/2010/main" val="421924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34387-A399-44C8-B7CB-F83B83FC9FF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EAA4D9-6F86-46C3-A2B1-B928C99EA9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5DCBE-99F5-4D6E-BEA9-912BCA06D78E}"/>
              </a:ext>
            </a:extLst>
          </p:cNvPr>
          <p:cNvSpPr>
            <a:spLocks noGrp="1"/>
          </p:cNvSpPr>
          <p:nvPr>
            <p:ph type="dt" sz="half" idx="10"/>
          </p:nvPr>
        </p:nvSpPr>
        <p:spPr/>
        <p:txBody>
          <a:bodyPr/>
          <a:lstStyle/>
          <a:p>
            <a:fld id="{446854E8-E53E-A646-A023-0CD2D11E61C1}" type="datetimeFigureOut">
              <a:rPr lang="en-GB" smtClean="0"/>
              <a:pPr/>
              <a:t>06/07/2026</a:t>
            </a:fld>
            <a:endParaRPr lang="en-GB"/>
          </a:p>
        </p:txBody>
      </p:sp>
      <p:sp>
        <p:nvSpPr>
          <p:cNvPr id="5" name="Footer Placeholder 4">
            <a:extLst>
              <a:ext uri="{FF2B5EF4-FFF2-40B4-BE49-F238E27FC236}">
                <a16:creationId xmlns:a16="http://schemas.microsoft.com/office/drawing/2014/main" id="{E2DF28E1-62C4-4DFE-9B17-7720E73E39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90AD7E-B9A6-4B5F-8D36-F3139825F58F}"/>
              </a:ext>
            </a:extLst>
          </p:cNvPr>
          <p:cNvSpPr>
            <a:spLocks noGrp="1"/>
          </p:cNvSpPr>
          <p:nvPr>
            <p:ph type="sldNum" sz="quarter" idx="12"/>
          </p:nvPr>
        </p:nvSpPr>
        <p:spPr/>
        <p:txBody>
          <a:bodyPr/>
          <a:lstStyle/>
          <a:p>
            <a:fld id="{918B2D71-B740-4A41-9691-816376770381}" type="slidenum">
              <a:rPr lang="en-GB" smtClean="0"/>
              <a:pPr/>
              <a:t>‹#›</a:t>
            </a:fld>
            <a:endParaRPr lang="en-GB"/>
          </a:p>
        </p:txBody>
      </p:sp>
    </p:spTree>
    <p:extLst>
      <p:ext uri="{BB962C8B-B14F-4D97-AF65-F5344CB8AC3E}">
        <p14:creationId xmlns:p14="http://schemas.microsoft.com/office/powerpoint/2010/main" val="61899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DC1134-E5F5-4A11-A4B8-9B4C65A89EF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4F7856-78A2-4055-BB9A-C691D92F977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99EA83-CD21-4F07-83E2-73F2553986D8}"/>
              </a:ext>
            </a:extLst>
          </p:cNvPr>
          <p:cNvSpPr>
            <a:spLocks noGrp="1"/>
          </p:cNvSpPr>
          <p:nvPr>
            <p:ph type="dt" sz="half" idx="10"/>
          </p:nvPr>
        </p:nvSpPr>
        <p:spPr/>
        <p:txBody>
          <a:bodyPr/>
          <a:lstStyle/>
          <a:p>
            <a:fld id="{446854E8-E53E-A646-A023-0CD2D11E61C1}" type="datetimeFigureOut">
              <a:rPr lang="en-GB" smtClean="0"/>
              <a:pPr/>
              <a:t>06/07/2026</a:t>
            </a:fld>
            <a:endParaRPr lang="en-GB"/>
          </a:p>
        </p:txBody>
      </p:sp>
      <p:sp>
        <p:nvSpPr>
          <p:cNvPr id="5" name="Footer Placeholder 4">
            <a:extLst>
              <a:ext uri="{FF2B5EF4-FFF2-40B4-BE49-F238E27FC236}">
                <a16:creationId xmlns:a16="http://schemas.microsoft.com/office/drawing/2014/main" id="{C0141EC2-9B89-46C7-BF9A-057AEFE674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3D162B-539F-4BA4-8445-38B9185C7650}"/>
              </a:ext>
            </a:extLst>
          </p:cNvPr>
          <p:cNvSpPr>
            <a:spLocks noGrp="1"/>
          </p:cNvSpPr>
          <p:nvPr>
            <p:ph type="sldNum" sz="quarter" idx="12"/>
          </p:nvPr>
        </p:nvSpPr>
        <p:spPr/>
        <p:txBody>
          <a:bodyPr/>
          <a:lstStyle/>
          <a:p>
            <a:fld id="{918B2D71-B740-4A41-9691-816376770381}" type="slidenum">
              <a:rPr lang="en-GB" smtClean="0"/>
              <a:pPr/>
              <a:t>‹#›</a:t>
            </a:fld>
            <a:endParaRPr lang="en-GB"/>
          </a:p>
        </p:txBody>
      </p:sp>
    </p:spTree>
    <p:extLst>
      <p:ext uri="{BB962C8B-B14F-4D97-AF65-F5344CB8AC3E}">
        <p14:creationId xmlns:p14="http://schemas.microsoft.com/office/powerpoint/2010/main" val="2843788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3860-5AE8-4787-AAD0-B8C1D207B7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75D419-127C-475A-8A32-AD04166281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BC5422-64E5-40B9-A94C-2EADCF5DC225}"/>
              </a:ext>
            </a:extLst>
          </p:cNvPr>
          <p:cNvSpPr>
            <a:spLocks noGrp="1"/>
          </p:cNvSpPr>
          <p:nvPr>
            <p:ph type="dt" sz="half" idx="10"/>
          </p:nvPr>
        </p:nvSpPr>
        <p:spPr/>
        <p:txBody>
          <a:bodyPr/>
          <a:lstStyle/>
          <a:p>
            <a:fld id="{446854E8-E53E-A646-A023-0CD2D11E61C1}" type="datetimeFigureOut">
              <a:rPr lang="en-GB" smtClean="0"/>
              <a:pPr/>
              <a:t>06/07/2026</a:t>
            </a:fld>
            <a:endParaRPr lang="en-GB"/>
          </a:p>
        </p:txBody>
      </p:sp>
      <p:sp>
        <p:nvSpPr>
          <p:cNvPr id="5" name="Footer Placeholder 4">
            <a:extLst>
              <a:ext uri="{FF2B5EF4-FFF2-40B4-BE49-F238E27FC236}">
                <a16:creationId xmlns:a16="http://schemas.microsoft.com/office/drawing/2014/main" id="{F516F80B-BE36-4E9F-8CBB-2E20A53E1F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1F9E06-42C9-4A08-885A-5227248E6A7B}"/>
              </a:ext>
            </a:extLst>
          </p:cNvPr>
          <p:cNvSpPr>
            <a:spLocks noGrp="1"/>
          </p:cNvSpPr>
          <p:nvPr>
            <p:ph type="sldNum" sz="quarter" idx="12"/>
          </p:nvPr>
        </p:nvSpPr>
        <p:spPr/>
        <p:txBody>
          <a:bodyPr/>
          <a:lstStyle/>
          <a:p>
            <a:fld id="{918B2D71-B740-4A41-9691-816376770381}" type="slidenum">
              <a:rPr lang="en-GB" smtClean="0"/>
              <a:pPr/>
              <a:t>‹#›</a:t>
            </a:fld>
            <a:endParaRPr lang="en-GB"/>
          </a:p>
        </p:txBody>
      </p:sp>
    </p:spTree>
    <p:extLst>
      <p:ext uri="{BB962C8B-B14F-4D97-AF65-F5344CB8AC3E}">
        <p14:creationId xmlns:p14="http://schemas.microsoft.com/office/powerpoint/2010/main" val="339138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FA068-E757-4134-88A5-31559B98045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25C05B-53DB-43BA-A275-6EC055D76FA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B40355-2AB7-4225-B55A-53833EEDAD2A}"/>
              </a:ext>
            </a:extLst>
          </p:cNvPr>
          <p:cNvSpPr>
            <a:spLocks noGrp="1"/>
          </p:cNvSpPr>
          <p:nvPr>
            <p:ph type="dt" sz="half" idx="10"/>
          </p:nvPr>
        </p:nvSpPr>
        <p:spPr/>
        <p:txBody>
          <a:bodyPr/>
          <a:lstStyle/>
          <a:p>
            <a:fld id="{446854E8-E53E-A646-A023-0CD2D11E61C1}" type="datetimeFigureOut">
              <a:rPr lang="en-GB" smtClean="0"/>
              <a:pPr/>
              <a:t>06/07/2026</a:t>
            </a:fld>
            <a:endParaRPr lang="en-GB"/>
          </a:p>
        </p:txBody>
      </p:sp>
      <p:sp>
        <p:nvSpPr>
          <p:cNvPr id="5" name="Footer Placeholder 4">
            <a:extLst>
              <a:ext uri="{FF2B5EF4-FFF2-40B4-BE49-F238E27FC236}">
                <a16:creationId xmlns:a16="http://schemas.microsoft.com/office/drawing/2014/main" id="{6429C55A-56AB-4A3C-AB54-0092EDD2BA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EA98E1-FAAA-4004-AD23-8FDA0C5FD341}"/>
              </a:ext>
            </a:extLst>
          </p:cNvPr>
          <p:cNvSpPr>
            <a:spLocks noGrp="1"/>
          </p:cNvSpPr>
          <p:nvPr>
            <p:ph type="sldNum" sz="quarter" idx="12"/>
          </p:nvPr>
        </p:nvSpPr>
        <p:spPr/>
        <p:txBody>
          <a:bodyPr/>
          <a:lstStyle/>
          <a:p>
            <a:fld id="{918B2D71-B740-4A41-9691-816376770381}" type="slidenum">
              <a:rPr lang="en-GB" smtClean="0"/>
              <a:pPr/>
              <a:t>‹#›</a:t>
            </a:fld>
            <a:endParaRPr lang="en-GB"/>
          </a:p>
        </p:txBody>
      </p:sp>
    </p:spTree>
    <p:extLst>
      <p:ext uri="{BB962C8B-B14F-4D97-AF65-F5344CB8AC3E}">
        <p14:creationId xmlns:p14="http://schemas.microsoft.com/office/powerpoint/2010/main" val="552744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B3138-8628-4356-91E9-70A55F4501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8B392E-43E2-4367-826D-BB6EDCBEAF9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F7EB86-DE24-430B-AC5D-BB8D1AEC403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B1BC47-D000-4A6A-B3BE-6C1788901876}"/>
              </a:ext>
            </a:extLst>
          </p:cNvPr>
          <p:cNvSpPr>
            <a:spLocks noGrp="1"/>
          </p:cNvSpPr>
          <p:nvPr>
            <p:ph type="dt" sz="half" idx="10"/>
          </p:nvPr>
        </p:nvSpPr>
        <p:spPr/>
        <p:txBody>
          <a:bodyPr/>
          <a:lstStyle/>
          <a:p>
            <a:fld id="{446854E8-E53E-A646-A023-0CD2D11E61C1}" type="datetimeFigureOut">
              <a:rPr lang="en-GB" smtClean="0"/>
              <a:pPr/>
              <a:t>06/07/2026</a:t>
            </a:fld>
            <a:endParaRPr lang="en-GB"/>
          </a:p>
        </p:txBody>
      </p:sp>
      <p:sp>
        <p:nvSpPr>
          <p:cNvPr id="6" name="Footer Placeholder 5">
            <a:extLst>
              <a:ext uri="{FF2B5EF4-FFF2-40B4-BE49-F238E27FC236}">
                <a16:creationId xmlns:a16="http://schemas.microsoft.com/office/drawing/2014/main" id="{FC7BB1E2-95E0-48B7-A2CE-31E581DE43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6F0715-24CE-447E-B482-58AF0253004F}"/>
              </a:ext>
            </a:extLst>
          </p:cNvPr>
          <p:cNvSpPr>
            <a:spLocks noGrp="1"/>
          </p:cNvSpPr>
          <p:nvPr>
            <p:ph type="sldNum" sz="quarter" idx="12"/>
          </p:nvPr>
        </p:nvSpPr>
        <p:spPr/>
        <p:txBody>
          <a:bodyPr/>
          <a:lstStyle/>
          <a:p>
            <a:fld id="{918B2D71-B740-4A41-9691-816376770381}" type="slidenum">
              <a:rPr lang="en-GB" smtClean="0"/>
              <a:pPr/>
              <a:t>‹#›</a:t>
            </a:fld>
            <a:endParaRPr lang="en-GB"/>
          </a:p>
        </p:txBody>
      </p:sp>
    </p:spTree>
    <p:extLst>
      <p:ext uri="{BB962C8B-B14F-4D97-AF65-F5344CB8AC3E}">
        <p14:creationId xmlns:p14="http://schemas.microsoft.com/office/powerpoint/2010/main" val="382500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4B1DC-72BB-4149-9624-BD4D1CFF9816}"/>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32ED20-E19A-4615-B27D-6B47F02E4D5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CE9A4D7-348B-4D22-98EB-27032DB19CF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00FE8D-1AF8-4FD7-91FE-D6A1E8AE2FA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6B4E7B3-9F40-447F-8858-2DE13B45D56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14B657-9AB8-42DE-A563-A030225671C4}"/>
              </a:ext>
            </a:extLst>
          </p:cNvPr>
          <p:cNvSpPr>
            <a:spLocks noGrp="1"/>
          </p:cNvSpPr>
          <p:nvPr>
            <p:ph type="dt" sz="half" idx="10"/>
          </p:nvPr>
        </p:nvSpPr>
        <p:spPr/>
        <p:txBody>
          <a:bodyPr/>
          <a:lstStyle/>
          <a:p>
            <a:fld id="{446854E8-E53E-A646-A023-0CD2D11E61C1}" type="datetimeFigureOut">
              <a:rPr lang="en-GB" smtClean="0"/>
              <a:pPr/>
              <a:t>06/07/2026</a:t>
            </a:fld>
            <a:endParaRPr lang="en-GB"/>
          </a:p>
        </p:txBody>
      </p:sp>
      <p:sp>
        <p:nvSpPr>
          <p:cNvPr id="8" name="Footer Placeholder 7">
            <a:extLst>
              <a:ext uri="{FF2B5EF4-FFF2-40B4-BE49-F238E27FC236}">
                <a16:creationId xmlns:a16="http://schemas.microsoft.com/office/drawing/2014/main" id="{07293AF0-CB8A-482C-8F3E-32183B20F2D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1669113-C185-4A3D-9633-CA36622EDB62}"/>
              </a:ext>
            </a:extLst>
          </p:cNvPr>
          <p:cNvSpPr>
            <a:spLocks noGrp="1"/>
          </p:cNvSpPr>
          <p:nvPr>
            <p:ph type="sldNum" sz="quarter" idx="12"/>
          </p:nvPr>
        </p:nvSpPr>
        <p:spPr/>
        <p:txBody>
          <a:bodyPr/>
          <a:lstStyle/>
          <a:p>
            <a:fld id="{918B2D71-B740-4A41-9691-816376770381}" type="slidenum">
              <a:rPr lang="en-GB" smtClean="0"/>
              <a:pPr/>
              <a:t>‹#›</a:t>
            </a:fld>
            <a:endParaRPr lang="en-GB"/>
          </a:p>
        </p:txBody>
      </p:sp>
    </p:spTree>
    <p:extLst>
      <p:ext uri="{BB962C8B-B14F-4D97-AF65-F5344CB8AC3E}">
        <p14:creationId xmlns:p14="http://schemas.microsoft.com/office/powerpoint/2010/main" val="291004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C8383-01F4-4616-813F-7E1C77C3D9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3DF20EE-ADEF-4D17-92AB-895025D4115B}"/>
              </a:ext>
            </a:extLst>
          </p:cNvPr>
          <p:cNvSpPr>
            <a:spLocks noGrp="1"/>
          </p:cNvSpPr>
          <p:nvPr>
            <p:ph type="dt" sz="half" idx="10"/>
          </p:nvPr>
        </p:nvSpPr>
        <p:spPr/>
        <p:txBody>
          <a:bodyPr/>
          <a:lstStyle/>
          <a:p>
            <a:fld id="{446854E8-E53E-A646-A023-0CD2D11E61C1}" type="datetimeFigureOut">
              <a:rPr lang="en-GB" smtClean="0"/>
              <a:pPr/>
              <a:t>06/07/2026</a:t>
            </a:fld>
            <a:endParaRPr lang="en-GB"/>
          </a:p>
        </p:txBody>
      </p:sp>
      <p:sp>
        <p:nvSpPr>
          <p:cNvPr id="4" name="Footer Placeholder 3">
            <a:extLst>
              <a:ext uri="{FF2B5EF4-FFF2-40B4-BE49-F238E27FC236}">
                <a16:creationId xmlns:a16="http://schemas.microsoft.com/office/drawing/2014/main" id="{E235AEFB-8B54-4B67-8A8B-6795F2EAA3B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839376-116C-4520-860A-999E89700B5B}"/>
              </a:ext>
            </a:extLst>
          </p:cNvPr>
          <p:cNvSpPr>
            <a:spLocks noGrp="1"/>
          </p:cNvSpPr>
          <p:nvPr>
            <p:ph type="sldNum" sz="quarter" idx="12"/>
          </p:nvPr>
        </p:nvSpPr>
        <p:spPr/>
        <p:txBody>
          <a:bodyPr/>
          <a:lstStyle/>
          <a:p>
            <a:fld id="{918B2D71-B740-4A41-9691-816376770381}" type="slidenum">
              <a:rPr lang="en-GB" smtClean="0"/>
              <a:pPr/>
              <a:t>‹#›</a:t>
            </a:fld>
            <a:endParaRPr lang="en-GB"/>
          </a:p>
        </p:txBody>
      </p:sp>
    </p:spTree>
    <p:extLst>
      <p:ext uri="{BB962C8B-B14F-4D97-AF65-F5344CB8AC3E}">
        <p14:creationId xmlns:p14="http://schemas.microsoft.com/office/powerpoint/2010/main" val="299069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4B6F50-7E86-437D-90C1-5C1C4208EAF0}"/>
              </a:ext>
            </a:extLst>
          </p:cNvPr>
          <p:cNvSpPr>
            <a:spLocks noGrp="1"/>
          </p:cNvSpPr>
          <p:nvPr>
            <p:ph type="dt" sz="half" idx="10"/>
          </p:nvPr>
        </p:nvSpPr>
        <p:spPr/>
        <p:txBody>
          <a:bodyPr/>
          <a:lstStyle/>
          <a:p>
            <a:fld id="{446854E8-E53E-A646-A023-0CD2D11E61C1}" type="datetimeFigureOut">
              <a:rPr lang="en-GB" smtClean="0"/>
              <a:pPr/>
              <a:t>06/07/2026</a:t>
            </a:fld>
            <a:endParaRPr lang="en-GB"/>
          </a:p>
        </p:txBody>
      </p:sp>
      <p:sp>
        <p:nvSpPr>
          <p:cNvPr id="3" name="Footer Placeholder 2">
            <a:extLst>
              <a:ext uri="{FF2B5EF4-FFF2-40B4-BE49-F238E27FC236}">
                <a16:creationId xmlns:a16="http://schemas.microsoft.com/office/drawing/2014/main" id="{5D7A8B1D-F438-4782-B851-1C4668EDEC7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9178D0C-9096-4C52-87AD-9D4448282810}"/>
              </a:ext>
            </a:extLst>
          </p:cNvPr>
          <p:cNvSpPr>
            <a:spLocks noGrp="1"/>
          </p:cNvSpPr>
          <p:nvPr>
            <p:ph type="sldNum" sz="quarter" idx="12"/>
          </p:nvPr>
        </p:nvSpPr>
        <p:spPr/>
        <p:txBody>
          <a:bodyPr/>
          <a:lstStyle/>
          <a:p>
            <a:fld id="{918B2D71-B740-4A41-9691-816376770381}" type="slidenum">
              <a:rPr lang="en-GB" smtClean="0"/>
              <a:pPr/>
              <a:t>‹#›</a:t>
            </a:fld>
            <a:endParaRPr lang="en-GB"/>
          </a:p>
        </p:txBody>
      </p:sp>
    </p:spTree>
    <p:extLst>
      <p:ext uri="{BB962C8B-B14F-4D97-AF65-F5344CB8AC3E}">
        <p14:creationId xmlns:p14="http://schemas.microsoft.com/office/powerpoint/2010/main" val="209299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68F3E-12D2-40C4-AE77-276D96476AE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C460213-AD17-4200-B8FC-CA2808AE5A3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F35C55-BABD-4EEA-9419-7FDE9EC3657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064D34A-6372-47FE-9B37-F5954D01896E}"/>
              </a:ext>
            </a:extLst>
          </p:cNvPr>
          <p:cNvSpPr>
            <a:spLocks noGrp="1"/>
          </p:cNvSpPr>
          <p:nvPr>
            <p:ph type="dt" sz="half" idx="10"/>
          </p:nvPr>
        </p:nvSpPr>
        <p:spPr/>
        <p:txBody>
          <a:bodyPr/>
          <a:lstStyle/>
          <a:p>
            <a:fld id="{446854E8-E53E-A646-A023-0CD2D11E61C1}" type="datetimeFigureOut">
              <a:rPr lang="en-GB" smtClean="0"/>
              <a:pPr/>
              <a:t>06/07/2026</a:t>
            </a:fld>
            <a:endParaRPr lang="en-GB"/>
          </a:p>
        </p:txBody>
      </p:sp>
      <p:sp>
        <p:nvSpPr>
          <p:cNvPr id="6" name="Footer Placeholder 5">
            <a:extLst>
              <a:ext uri="{FF2B5EF4-FFF2-40B4-BE49-F238E27FC236}">
                <a16:creationId xmlns:a16="http://schemas.microsoft.com/office/drawing/2014/main" id="{7425B86A-4BC0-4CE4-A48D-77C612C338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AC7119-4A68-4C81-A29D-D2C8A146794C}"/>
              </a:ext>
            </a:extLst>
          </p:cNvPr>
          <p:cNvSpPr>
            <a:spLocks noGrp="1"/>
          </p:cNvSpPr>
          <p:nvPr>
            <p:ph type="sldNum" sz="quarter" idx="12"/>
          </p:nvPr>
        </p:nvSpPr>
        <p:spPr/>
        <p:txBody>
          <a:bodyPr/>
          <a:lstStyle/>
          <a:p>
            <a:fld id="{918B2D71-B740-4A41-9691-816376770381}" type="slidenum">
              <a:rPr lang="en-GB" smtClean="0"/>
              <a:pPr/>
              <a:t>‹#›</a:t>
            </a:fld>
            <a:endParaRPr lang="en-GB"/>
          </a:p>
        </p:txBody>
      </p:sp>
    </p:spTree>
    <p:extLst>
      <p:ext uri="{BB962C8B-B14F-4D97-AF65-F5344CB8AC3E}">
        <p14:creationId xmlns:p14="http://schemas.microsoft.com/office/powerpoint/2010/main" val="381969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3CF6-4583-4192-95F2-CE7C511CBFC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7C7DBFE-257D-41F6-B950-ECFD55E8D6D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a:extLst>
              <a:ext uri="{FF2B5EF4-FFF2-40B4-BE49-F238E27FC236}">
                <a16:creationId xmlns:a16="http://schemas.microsoft.com/office/drawing/2014/main" id="{36564934-E78C-4CC4-AADA-F7964110830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F3B3EB5-DB26-4081-92C8-E08E50782DBB}"/>
              </a:ext>
            </a:extLst>
          </p:cNvPr>
          <p:cNvSpPr>
            <a:spLocks noGrp="1"/>
          </p:cNvSpPr>
          <p:nvPr>
            <p:ph type="dt" sz="half" idx="10"/>
          </p:nvPr>
        </p:nvSpPr>
        <p:spPr/>
        <p:txBody>
          <a:bodyPr/>
          <a:lstStyle/>
          <a:p>
            <a:fld id="{446854E8-E53E-A646-A023-0CD2D11E61C1}" type="datetimeFigureOut">
              <a:rPr lang="en-GB" smtClean="0"/>
              <a:pPr/>
              <a:t>06/07/2026</a:t>
            </a:fld>
            <a:endParaRPr lang="en-GB"/>
          </a:p>
        </p:txBody>
      </p:sp>
      <p:sp>
        <p:nvSpPr>
          <p:cNvPr id="6" name="Footer Placeholder 5">
            <a:extLst>
              <a:ext uri="{FF2B5EF4-FFF2-40B4-BE49-F238E27FC236}">
                <a16:creationId xmlns:a16="http://schemas.microsoft.com/office/drawing/2014/main" id="{04F9CF5D-9015-4ED4-95A9-BC2301FBE2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313C46-E790-4FC5-83D5-E411DA5CA6D0}"/>
              </a:ext>
            </a:extLst>
          </p:cNvPr>
          <p:cNvSpPr>
            <a:spLocks noGrp="1"/>
          </p:cNvSpPr>
          <p:nvPr>
            <p:ph type="sldNum" sz="quarter" idx="12"/>
          </p:nvPr>
        </p:nvSpPr>
        <p:spPr/>
        <p:txBody>
          <a:bodyPr/>
          <a:lstStyle/>
          <a:p>
            <a:fld id="{918B2D71-B740-4A41-9691-816376770381}" type="slidenum">
              <a:rPr lang="en-GB" smtClean="0"/>
              <a:pPr/>
              <a:t>‹#›</a:t>
            </a:fld>
            <a:endParaRPr lang="en-GB"/>
          </a:p>
        </p:txBody>
      </p:sp>
    </p:spTree>
    <p:extLst>
      <p:ext uri="{BB962C8B-B14F-4D97-AF65-F5344CB8AC3E}">
        <p14:creationId xmlns:p14="http://schemas.microsoft.com/office/powerpoint/2010/main" val="67468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7234E2-DDE6-4D1E-8FE5-DC8464841E7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735ACF-EE12-4739-A40F-26F7868AF29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397DE0-823F-473F-B4A1-90F499AFB7A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46854E8-E53E-A646-A023-0CD2D11E61C1}" type="datetimeFigureOut">
              <a:rPr lang="en-GB" smtClean="0"/>
              <a:pPr/>
              <a:t>06/07/2026</a:t>
            </a:fld>
            <a:endParaRPr lang="en-GB"/>
          </a:p>
        </p:txBody>
      </p:sp>
      <p:sp>
        <p:nvSpPr>
          <p:cNvPr id="5" name="Footer Placeholder 4">
            <a:extLst>
              <a:ext uri="{FF2B5EF4-FFF2-40B4-BE49-F238E27FC236}">
                <a16:creationId xmlns:a16="http://schemas.microsoft.com/office/drawing/2014/main" id="{1B64D9B8-CB76-4F9E-815B-60E372B99E5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888AD2D-B529-4361-A3AA-CA4CC983234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8B2D71-B740-4A41-9691-816376770381}" type="slidenum">
              <a:rPr lang="en-GB" smtClean="0"/>
              <a:pPr/>
              <a:t>‹#›</a:t>
            </a:fld>
            <a:endParaRPr lang="en-GB"/>
          </a:p>
        </p:txBody>
      </p:sp>
    </p:spTree>
    <p:extLst>
      <p:ext uri="{BB962C8B-B14F-4D97-AF65-F5344CB8AC3E}">
        <p14:creationId xmlns:p14="http://schemas.microsoft.com/office/powerpoint/2010/main" val="104102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726325" y="-174302"/>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236948" y="3429000"/>
            <a:ext cx="2978754" cy="1295654"/>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accent3"/>
                </a:solidFill>
                <a:latin typeface="Calibri Light"/>
                <a:ea typeface="Calibri Light" panose="020F0302020204030204" pitchFamily="34" charset="0"/>
                <a:cs typeface="Calibri Light"/>
              </a:rPr>
              <a:t>Meet the Teacher Year 3</a:t>
            </a:r>
            <a:endParaRPr lang="en-US" sz="3600" b="1">
              <a:solidFill>
                <a:schemeClr val="accent3"/>
              </a:solidFill>
              <a:latin typeface="Calibri Light" panose="020F0302020204030204" pitchFamily="34" charset="0"/>
              <a:ea typeface="Calibri Light" panose="020F0302020204030204" pitchFamily="34" charset="0"/>
              <a:cs typeface="Calibri Light" panose="020F0302020204030204" pitchFamily="34" charset="0"/>
            </a:endParaRPr>
          </a:p>
          <a:p>
            <a:pPr algn="l"/>
            <a:endParaRPr lang="en-US" sz="3600" b="1">
              <a:solidFill>
                <a:schemeClr val="accent3"/>
              </a:solidFill>
              <a:latin typeface="Calibri Light" panose="020F0302020204030204" pitchFamily="34" charset="0"/>
              <a:ea typeface="Calibri Light" panose="020F0302020204030204" pitchFamily="34" charset="0"/>
              <a:cs typeface="Calibri Light" panose="020F0302020204030204" pitchFamily="34" charset="0"/>
            </a:endParaRPr>
          </a:p>
          <a:p>
            <a:pPr algn="l"/>
            <a:endParaRPr lang="en-GB" sz="3600" b="1">
              <a:solidFill>
                <a:schemeClr val="accent3"/>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1" name="Picture 10">
            <a:extLst>
              <a:ext uri="{FF2B5EF4-FFF2-40B4-BE49-F238E27FC236}">
                <a16:creationId xmlns:a16="http://schemas.microsoft.com/office/drawing/2014/main" id="{48EA48CC-ADD3-43C0-A368-662BC1C20F3E}"/>
              </a:ext>
            </a:extLst>
          </p:cNvPr>
          <p:cNvPicPr>
            <a:picLocks noChangeAspect="1"/>
          </p:cNvPicPr>
          <p:nvPr/>
        </p:nvPicPr>
        <p:blipFill>
          <a:blip r:embed="rId3"/>
          <a:srcRect/>
          <a:stretch/>
        </p:blipFill>
        <p:spPr>
          <a:xfrm>
            <a:off x="850396" y="646003"/>
            <a:ext cx="1373051" cy="2054906"/>
          </a:xfrm>
          <a:prstGeom prst="rect">
            <a:avLst/>
          </a:prstGeom>
        </p:spPr>
      </p:pic>
      <p:pic>
        <p:nvPicPr>
          <p:cNvPr id="3" name="Picture 2">
            <a:extLst>
              <a:ext uri="{FF2B5EF4-FFF2-40B4-BE49-F238E27FC236}">
                <a16:creationId xmlns:a16="http://schemas.microsoft.com/office/drawing/2014/main" id="{8CDE99C2-A4B5-4992-9D5A-117D51362CCA}"/>
              </a:ext>
            </a:extLst>
          </p:cNvPr>
          <p:cNvPicPr>
            <a:picLocks noChangeAspect="1"/>
          </p:cNvPicPr>
          <p:nvPr/>
        </p:nvPicPr>
        <p:blipFill>
          <a:blip r:embed="rId4"/>
          <a:stretch>
            <a:fillRect/>
          </a:stretch>
        </p:blipFill>
        <p:spPr>
          <a:xfrm>
            <a:off x="466927" y="2884749"/>
            <a:ext cx="2139991" cy="360411"/>
          </a:xfrm>
          <a:prstGeom prst="rect">
            <a:avLst/>
          </a:prstGeom>
        </p:spPr>
      </p:pic>
    </p:spTree>
    <p:extLst>
      <p:ext uri="{BB962C8B-B14F-4D97-AF65-F5344CB8AC3E}">
        <p14:creationId xmlns:p14="http://schemas.microsoft.com/office/powerpoint/2010/main" val="3664084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726325" y="-174302"/>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320627" y="352323"/>
            <a:ext cx="4995444" cy="11430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chemeClr val="tx2"/>
                </a:solidFill>
                <a:latin typeface="Calibri"/>
                <a:ea typeface="Calibri"/>
                <a:cs typeface="Calibri"/>
              </a:rPr>
              <a:t>NMR 2026/7</a:t>
            </a:r>
            <a:endParaRPr lang="en-US" sz="1400" dirty="0">
              <a:solidFill>
                <a:srgbClr val="000000"/>
              </a:solidFill>
              <a:latin typeface="Calibri"/>
              <a:ea typeface="Calibri"/>
              <a:cs typeface="Calibri"/>
            </a:endParaRPr>
          </a:p>
          <a:p>
            <a:pPr algn="l"/>
            <a:r>
              <a:rPr lang="en-US" sz="3600" b="1" u="sng" dirty="0">
                <a:solidFill>
                  <a:srgbClr val="000000"/>
                </a:solidFill>
                <a:latin typeface="Calibri Light"/>
                <a:ea typeface="Calibri Light"/>
                <a:cs typeface="Calibri Light"/>
              </a:rPr>
              <a:t>Example Timetable</a:t>
            </a:r>
            <a:endParaRPr lang="en-US" sz="3600" b="1" u="sng"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2" name="Content Placeholder 2">
            <a:extLst>
              <a:ext uri="{FF2B5EF4-FFF2-40B4-BE49-F238E27FC236}">
                <a16:creationId xmlns:a16="http://schemas.microsoft.com/office/drawing/2014/main" id="{AC4AB14F-3999-4E70-A8BA-C0F1918B470B}"/>
              </a:ext>
            </a:extLst>
          </p:cNvPr>
          <p:cNvSpPr txBox="1">
            <a:spLocks/>
          </p:cNvSpPr>
          <p:nvPr/>
        </p:nvSpPr>
        <p:spPr>
          <a:xfrm>
            <a:off x="320627" y="1281744"/>
            <a:ext cx="8510953" cy="54553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GB" sz="1400">
              <a:solidFill>
                <a:srgbClr val="000000"/>
              </a:solidFill>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6" y="6290113"/>
            <a:ext cx="1513153" cy="254840"/>
          </a:xfrm>
          <a:prstGeom prst="rect">
            <a:avLst/>
          </a:prstGeom>
        </p:spPr>
      </p:pic>
      <p:pic>
        <p:nvPicPr>
          <p:cNvPr id="3" name="Picture 2">
            <a:extLst>
              <a:ext uri="{FF2B5EF4-FFF2-40B4-BE49-F238E27FC236}">
                <a16:creationId xmlns:a16="http://schemas.microsoft.com/office/drawing/2014/main" id="{399951B4-2A70-352E-6B85-4E71D002E3D0}"/>
              </a:ext>
            </a:extLst>
          </p:cNvPr>
          <p:cNvPicPr>
            <a:picLocks noChangeAspect="1"/>
          </p:cNvPicPr>
          <p:nvPr/>
        </p:nvPicPr>
        <p:blipFill>
          <a:blip r:embed="rId5"/>
          <a:stretch>
            <a:fillRect/>
          </a:stretch>
        </p:blipFill>
        <p:spPr>
          <a:xfrm>
            <a:off x="254000" y="1137076"/>
            <a:ext cx="8636000" cy="5152808"/>
          </a:xfrm>
          <a:prstGeom prst="rect">
            <a:avLst/>
          </a:prstGeom>
        </p:spPr>
      </p:pic>
    </p:spTree>
    <p:extLst>
      <p:ext uri="{BB962C8B-B14F-4D97-AF65-F5344CB8AC3E}">
        <p14:creationId xmlns:p14="http://schemas.microsoft.com/office/powerpoint/2010/main" val="2339224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726325" y="-174302"/>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320627" y="352323"/>
            <a:ext cx="4995444" cy="11430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chemeClr val="tx2"/>
                </a:solidFill>
                <a:latin typeface="Calibri"/>
                <a:ea typeface="Calibri"/>
                <a:cs typeface="Calibri"/>
              </a:rPr>
              <a:t>NMR 2026/7</a:t>
            </a:r>
            <a:endParaRPr lang="en-US" sz="1400" dirty="0">
              <a:solidFill>
                <a:srgbClr val="000000"/>
              </a:solidFill>
              <a:latin typeface="Calibri"/>
              <a:ea typeface="Calibri"/>
              <a:cs typeface="Calibri"/>
            </a:endParaRPr>
          </a:p>
          <a:p>
            <a:pPr algn="l"/>
            <a:r>
              <a:rPr lang="en-US" sz="3600" b="1" u="sng" dirty="0">
                <a:solidFill>
                  <a:srgbClr val="000000"/>
                </a:solidFill>
                <a:latin typeface="Calibri Light"/>
                <a:ea typeface="Calibri Light" panose="020F0302020204030204" pitchFamily="34" charset="0"/>
                <a:cs typeface="Calibri Light"/>
              </a:rPr>
              <a:t>Homework Expectations</a:t>
            </a:r>
            <a:endParaRPr lang="en-US" sz="3600" b="1" u="sng" dirty="0">
              <a:solidFill>
                <a:srgbClr val="000000"/>
              </a:solidFill>
              <a:latin typeface="Calibri Light"/>
              <a:ea typeface="Calibri Light" panose="020F0302020204030204" pitchFamily="34" charset="0"/>
              <a:cs typeface="Calibri Light" panose="020F0302020204030204" pitchFamily="34" charset="0"/>
            </a:endParaRPr>
          </a:p>
        </p:txBody>
      </p:sp>
      <p:sp>
        <p:nvSpPr>
          <p:cNvPr id="12" name="Content Placeholder 2">
            <a:extLst>
              <a:ext uri="{FF2B5EF4-FFF2-40B4-BE49-F238E27FC236}">
                <a16:creationId xmlns:a16="http://schemas.microsoft.com/office/drawing/2014/main" id="{AC4AB14F-3999-4E70-A8BA-C0F1918B470B}"/>
              </a:ext>
            </a:extLst>
          </p:cNvPr>
          <p:cNvSpPr txBox="1">
            <a:spLocks/>
          </p:cNvSpPr>
          <p:nvPr/>
        </p:nvSpPr>
        <p:spPr>
          <a:xfrm>
            <a:off x="320627" y="1281744"/>
            <a:ext cx="8510953" cy="54553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GB" sz="1400">
              <a:solidFill>
                <a:srgbClr val="000000"/>
              </a:solidFill>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6" y="6290113"/>
            <a:ext cx="1513153" cy="254840"/>
          </a:xfrm>
          <a:prstGeom prst="rect">
            <a:avLst/>
          </a:prstGeom>
        </p:spPr>
      </p:pic>
      <p:sp>
        <p:nvSpPr>
          <p:cNvPr id="4" name="TextBox 3">
            <a:extLst>
              <a:ext uri="{FF2B5EF4-FFF2-40B4-BE49-F238E27FC236}">
                <a16:creationId xmlns:a16="http://schemas.microsoft.com/office/drawing/2014/main" id="{207D0FBA-90D8-81FE-DBD7-ADAB961C1160}"/>
              </a:ext>
            </a:extLst>
          </p:cNvPr>
          <p:cNvSpPr txBox="1"/>
          <p:nvPr/>
        </p:nvSpPr>
        <p:spPr>
          <a:xfrm>
            <a:off x="317653" y="1391798"/>
            <a:ext cx="8664765" cy="42596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Candara"/>
                <a:cs typeface="Segoe UI"/>
              </a:rPr>
              <a:t>​</a:t>
            </a:r>
          </a:p>
          <a:p>
            <a:pPr marL="285750" indent="-285750">
              <a:spcBef>
                <a:spcPct val="20000"/>
              </a:spcBef>
              <a:buFont typeface="Arial"/>
              <a:buChar char="•"/>
            </a:pPr>
            <a:r>
              <a:rPr lang="en-GB" sz="2200" b="1" dirty="0">
                <a:latin typeface="Calibri Light"/>
                <a:ea typeface="Calibri Light"/>
                <a:cs typeface="Arial"/>
              </a:rPr>
              <a:t>Maths</a:t>
            </a:r>
            <a:r>
              <a:rPr lang="en-GB" sz="2200" dirty="0">
                <a:latin typeface="Calibri Light"/>
                <a:ea typeface="Calibri Light"/>
                <a:cs typeface="Arial"/>
              </a:rPr>
              <a:t> - </a:t>
            </a:r>
            <a:r>
              <a:rPr lang="en-GB" sz="2200" i="1" dirty="0" err="1">
                <a:latin typeface="Calibri Light"/>
                <a:ea typeface="Calibri Light"/>
                <a:cs typeface="Arial"/>
              </a:rPr>
              <a:t>MyMaths</a:t>
            </a:r>
            <a:r>
              <a:rPr lang="en-GB" sz="2200" dirty="0">
                <a:latin typeface="Calibri Light"/>
                <a:ea typeface="Calibri Light"/>
                <a:cs typeface="Arial"/>
              </a:rPr>
              <a:t> – 1 activity to be practised at least 3 times a week.</a:t>
            </a:r>
            <a:endParaRPr lang="en-US" sz="2200" dirty="0">
              <a:latin typeface="Calibri Light"/>
              <a:ea typeface="Calibri Light"/>
              <a:cs typeface="Arial"/>
            </a:endParaRPr>
          </a:p>
          <a:p>
            <a:pPr marL="285750" indent="-285750">
              <a:spcBef>
                <a:spcPct val="20000"/>
              </a:spcBef>
              <a:buFont typeface="Arial"/>
              <a:buChar char="•"/>
            </a:pPr>
            <a:r>
              <a:rPr lang="en-GB" sz="2200" b="1" dirty="0">
                <a:latin typeface="Calibri Light"/>
                <a:ea typeface="Calibri Light"/>
                <a:cs typeface="Arial"/>
              </a:rPr>
              <a:t>Mental Maths practice</a:t>
            </a:r>
            <a:r>
              <a:rPr lang="en-GB" sz="2200" dirty="0">
                <a:latin typeface="Calibri Light"/>
                <a:ea typeface="Calibri Light"/>
                <a:cs typeface="Arial"/>
              </a:rPr>
              <a:t> - </a:t>
            </a:r>
            <a:r>
              <a:rPr lang="en-GB" sz="2200" i="1" dirty="0">
                <a:latin typeface="Calibri Light"/>
                <a:ea typeface="Calibri Light"/>
                <a:cs typeface="Arial"/>
              </a:rPr>
              <a:t>Times Table Rockstars - </a:t>
            </a:r>
            <a:r>
              <a:rPr lang="en-GB" sz="2200" dirty="0">
                <a:latin typeface="Calibri Light"/>
                <a:ea typeface="Calibri Light"/>
                <a:cs typeface="Arial"/>
              </a:rPr>
              <a:t>times tables practise to maintain fluency using.</a:t>
            </a:r>
            <a:endParaRPr lang="en-US" sz="2200" dirty="0">
              <a:latin typeface="Calibri Light"/>
              <a:ea typeface="Calibri Light"/>
              <a:cs typeface="Arial"/>
            </a:endParaRPr>
          </a:p>
          <a:p>
            <a:pPr marL="285750" indent="-285750">
              <a:spcBef>
                <a:spcPct val="20000"/>
              </a:spcBef>
              <a:buFont typeface="Arial"/>
              <a:buChar char="•"/>
            </a:pPr>
            <a:r>
              <a:rPr lang="en-GB" sz="2200" b="1" dirty="0">
                <a:latin typeface="Calibri Light"/>
                <a:ea typeface="Calibri Light"/>
                <a:cs typeface="Arial"/>
              </a:rPr>
              <a:t>Spellings</a:t>
            </a:r>
            <a:r>
              <a:rPr lang="en-GB" sz="2200" dirty="0">
                <a:latin typeface="Calibri Light"/>
                <a:ea typeface="Calibri Light"/>
                <a:cs typeface="Arial"/>
              </a:rPr>
              <a:t> - </a:t>
            </a:r>
            <a:r>
              <a:rPr lang="en-GB" sz="2200" i="1" dirty="0">
                <a:latin typeface="Calibri Light"/>
                <a:ea typeface="Calibri Light"/>
                <a:cs typeface="Arial"/>
              </a:rPr>
              <a:t>Spelling Shed</a:t>
            </a:r>
            <a:r>
              <a:rPr lang="en-GB" sz="2200" dirty="0">
                <a:latin typeface="Calibri Light"/>
                <a:ea typeface="Calibri Light"/>
                <a:cs typeface="Arial"/>
              </a:rPr>
              <a:t> - </a:t>
            </a:r>
            <a:r>
              <a:rPr lang="en-US" sz="2200" dirty="0">
                <a:latin typeface="Calibri Light"/>
                <a:ea typeface="Calibri Light"/>
                <a:cs typeface="Arial"/>
              </a:rPr>
              <a:t>1 activity to be practiced at least 3 times a week.  These will be tested weekly.</a:t>
            </a:r>
          </a:p>
          <a:p>
            <a:pPr marL="285750" indent="-285750">
              <a:spcBef>
                <a:spcPct val="20000"/>
              </a:spcBef>
              <a:buFont typeface="Arial"/>
              <a:buChar char="•"/>
            </a:pPr>
            <a:r>
              <a:rPr lang="en-GB" sz="2200" b="1" dirty="0">
                <a:latin typeface="Calibri Light"/>
                <a:ea typeface="Calibri Light"/>
                <a:cs typeface="Arial"/>
              </a:rPr>
              <a:t>Reading -</a:t>
            </a:r>
            <a:r>
              <a:rPr lang="en-GB" sz="2200" dirty="0">
                <a:latin typeface="Calibri Light"/>
                <a:ea typeface="Calibri Light"/>
                <a:cs typeface="Arial"/>
              </a:rPr>
              <a:t> </a:t>
            </a:r>
            <a:r>
              <a:rPr lang="en-US" sz="2200" dirty="0">
                <a:latin typeface="Calibri Light"/>
                <a:ea typeface="Calibri Light"/>
                <a:cs typeface="Arial"/>
              </a:rPr>
              <a:t>Reading Records – children are expected to read for at least 10 minutes 3-5 times a week.</a:t>
            </a:r>
          </a:p>
          <a:p>
            <a:pPr>
              <a:spcBef>
                <a:spcPct val="20000"/>
              </a:spcBef>
            </a:pPr>
            <a:endParaRPr lang="en-US" sz="2200" dirty="0">
              <a:latin typeface="Calibri Light"/>
              <a:ea typeface="Calibri Light"/>
              <a:cs typeface="Arial"/>
            </a:endParaRPr>
          </a:p>
          <a:p>
            <a:pPr marL="285750" indent="-285750">
              <a:spcBef>
                <a:spcPct val="20000"/>
              </a:spcBef>
              <a:buFont typeface="Arial"/>
              <a:buChar char="•"/>
            </a:pPr>
            <a:r>
              <a:rPr lang="en-GB" sz="2200" dirty="0">
                <a:latin typeface="Calibri Light"/>
                <a:ea typeface="Calibri Light"/>
                <a:cs typeface="Arial"/>
              </a:rPr>
              <a:t>Spellings will be set on a </a:t>
            </a:r>
            <a:r>
              <a:rPr lang="en-GB" sz="2200" b="1" dirty="0">
                <a:latin typeface="Calibri Light"/>
                <a:ea typeface="Calibri Light"/>
                <a:cs typeface="Arial"/>
              </a:rPr>
              <a:t>Monday.</a:t>
            </a:r>
          </a:p>
          <a:p>
            <a:pPr marL="285750" indent="-285750">
              <a:spcBef>
                <a:spcPct val="20000"/>
              </a:spcBef>
              <a:buFont typeface="Arial"/>
              <a:buChar char="•"/>
            </a:pPr>
            <a:r>
              <a:rPr lang="en-GB" sz="2200" dirty="0">
                <a:latin typeface="Calibri Light"/>
                <a:ea typeface="Calibri Light"/>
                <a:cs typeface="Arial"/>
              </a:rPr>
              <a:t>Maths will be set on a </a:t>
            </a:r>
            <a:r>
              <a:rPr lang="en-GB" sz="2200" b="1" dirty="0">
                <a:latin typeface="Calibri Light"/>
                <a:ea typeface="Calibri Light"/>
                <a:cs typeface="Arial"/>
              </a:rPr>
              <a:t>Friday.</a:t>
            </a:r>
          </a:p>
        </p:txBody>
      </p:sp>
    </p:spTree>
    <p:extLst>
      <p:ext uri="{BB962C8B-B14F-4D97-AF65-F5344CB8AC3E}">
        <p14:creationId xmlns:p14="http://schemas.microsoft.com/office/powerpoint/2010/main" val="2825632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726325" y="-174302"/>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320627" y="352323"/>
            <a:ext cx="4995444" cy="11430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chemeClr val="tx2"/>
                </a:solidFill>
                <a:latin typeface="Calibri"/>
                <a:ea typeface="Calibri"/>
                <a:cs typeface="Calibri"/>
              </a:rPr>
              <a:t>NMR 2026/7</a:t>
            </a:r>
            <a:endParaRPr lang="en-US" sz="1400" dirty="0">
              <a:solidFill>
                <a:srgbClr val="000000"/>
              </a:solidFill>
              <a:latin typeface="Calibri"/>
              <a:ea typeface="Calibri"/>
              <a:cs typeface="Calibri"/>
            </a:endParaRPr>
          </a:p>
          <a:p>
            <a:pPr algn="l"/>
            <a:r>
              <a:rPr lang="en-US" sz="3600" b="1" u="sng" dirty="0">
                <a:solidFill>
                  <a:srgbClr val="000000"/>
                </a:solidFill>
                <a:latin typeface="Calibri Light"/>
                <a:ea typeface="Calibri Light"/>
                <a:cs typeface="Calibri Light"/>
              </a:rPr>
              <a:t>Year 3 Expectations</a:t>
            </a:r>
            <a:endParaRPr lang="en-US" sz="3600" b="1" u="sng" dirty="0">
              <a:solidFill>
                <a:srgbClr val="000000"/>
              </a:solidFill>
              <a:latin typeface="Calibri Light"/>
              <a:ea typeface="Calibri Light"/>
              <a:cs typeface="Calibri Light" panose="020F0302020204030204" pitchFamily="34" charset="0"/>
            </a:endParaRPr>
          </a:p>
        </p:txBody>
      </p:sp>
      <p:sp>
        <p:nvSpPr>
          <p:cNvPr id="12" name="Content Placeholder 2">
            <a:extLst>
              <a:ext uri="{FF2B5EF4-FFF2-40B4-BE49-F238E27FC236}">
                <a16:creationId xmlns:a16="http://schemas.microsoft.com/office/drawing/2014/main" id="{AC4AB14F-3999-4E70-A8BA-C0F1918B470B}"/>
              </a:ext>
            </a:extLst>
          </p:cNvPr>
          <p:cNvSpPr txBox="1">
            <a:spLocks/>
          </p:cNvSpPr>
          <p:nvPr/>
        </p:nvSpPr>
        <p:spPr>
          <a:xfrm>
            <a:off x="320627" y="1281744"/>
            <a:ext cx="8510953" cy="54553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GB" sz="1400">
              <a:solidFill>
                <a:srgbClr val="000000"/>
              </a:solidFill>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6" y="6290113"/>
            <a:ext cx="1513153" cy="254840"/>
          </a:xfrm>
          <a:prstGeom prst="rect">
            <a:avLst/>
          </a:prstGeom>
        </p:spPr>
      </p:pic>
      <p:sp>
        <p:nvSpPr>
          <p:cNvPr id="3" name="TextBox 2">
            <a:extLst>
              <a:ext uri="{FF2B5EF4-FFF2-40B4-BE49-F238E27FC236}">
                <a16:creationId xmlns:a16="http://schemas.microsoft.com/office/drawing/2014/main" id="{E2587EC0-E984-DD51-A280-BFF7BA9D9922}"/>
              </a:ext>
            </a:extLst>
          </p:cNvPr>
          <p:cNvSpPr txBox="1"/>
          <p:nvPr/>
        </p:nvSpPr>
        <p:spPr>
          <a:xfrm>
            <a:off x="414636" y="1987543"/>
            <a:ext cx="841688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
              <a:buChar char="•"/>
            </a:pPr>
            <a:r>
              <a:rPr lang="en-GB" sz="2400" dirty="0">
                <a:latin typeface="Calibri Light"/>
                <a:ea typeface="Calibri Light"/>
                <a:cs typeface="Arial"/>
              </a:rPr>
              <a:t>Taking responsibility for homework and packing bag ready for school. </a:t>
            </a:r>
            <a:r>
              <a:rPr lang="en-US" sz="2400" dirty="0">
                <a:latin typeface="Calibri Light"/>
                <a:ea typeface="Calibri Light"/>
                <a:cs typeface="Arial"/>
              </a:rPr>
              <a:t>​</a:t>
            </a:r>
          </a:p>
          <a:p>
            <a:pPr marL="342900" indent="-342900">
              <a:buFont typeface=""/>
              <a:buChar char="•"/>
            </a:pPr>
            <a:r>
              <a:rPr lang="en-GB" sz="2400" dirty="0">
                <a:latin typeface="Calibri Light"/>
                <a:ea typeface="Calibri Light"/>
                <a:cs typeface="Arial"/>
              </a:rPr>
              <a:t>Knowing PE day, returning reading book, completing quizzes, returning library books etc. </a:t>
            </a:r>
            <a:r>
              <a:rPr lang="en-US" sz="2400" dirty="0">
                <a:latin typeface="Calibri Light"/>
                <a:ea typeface="Calibri Light"/>
                <a:cs typeface="Arial"/>
              </a:rPr>
              <a:t>​</a:t>
            </a:r>
          </a:p>
          <a:p>
            <a:pPr marL="342900" indent="-342900">
              <a:buFont typeface=""/>
              <a:buChar char="•"/>
            </a:pPr>
            <a:r>
              <a:rPr lang="en-GB" sz="2400" dirty="0">
                <a:latin typeface="Calibri Light"/>
                <a:ea typeface="Calibri Light"/>
                <a:cs typeface="Arial"/>
              </a:rPr>
              <a:t>Lunchboxes, water bottles and snack boxes. </a:t>
            </a:r>
          </a:p>
          <a:p>
            <a:pPr marL="342900" indent="-342900">
              <a:buFont typeface=""/>
              <a:buChar char="•"/>
            </a:pPr>
            <a:endParaRPr lang="en-GB" sz="2400" dirty="0">
              <a:latin typeface="Candara"/>
              <a:cs typeface="Arial"/>
            </a:endParaRPr>
          </a:p>
          <a:p>
            <a:pPr marL="342900" indent="-342900">
              <a:buFont typeface=""/>
              <a:buChar char="•"/>
            </a:pPr>
            <a:endParaRPr lang="en-GB" sz="2400" dirty="0">
              <a:latin typeface="Candara"/>
              <a:cs typeface="Arial"/>
            </a:endParaRPr>
          </a:p>
        </p:txBody>
      </p:sp>
    </p:spTree>
    <p:extLst>
      <p:ext uri="{BB962C8B-B14F-4D97-AF65-F5344CB8AC3E}">
        <p14:creationId xmlns:p14="http://schemas.microsoft.com/office/powerpoint/2010/main" val="210239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726325" y="-174302"/>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9" y="6290113"/>
            <a:ext cx="1513147" cy="254840"/>
          </a:xfrm>
          <a:prstGeom prst="rect">
            <a:avLst/>
          </a:prstGeom>
        </p:spPr>
      </p:pic>
      <p:sp>
        <p:nvSpPr>
          <p:cNvPr id="2" name="Title 1">
            <a:extLst>
              <a:ext uri="{FF2B5EF4-FFF2-40B4-BE49-F238E27FC236}">
                <a16:creationId xmlns:a16="http://schemas.microsoft.com/office/drawing/2014/main" id="{379C985E-32B9-4207-86BD-D89CE2ED5C94}"/>
              </a:ext>
            </a:extLst>
          </p:cNvPr>
          <p:cNvSpPr txBox="1">
            <a:spLocks/>
          </p:cNvSpPr>
          <p:nvPr/>
        </p:nvSpPr>
        <p:spPr>
          <a:xfrm>
            <a:off x="-698" y="150347"/>
            <a:ext cx="3030770" cy="1143000"/>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2"/>
                </a:solidFill>
                <a:latin typeface="Calibri"/>
                <a:ea typeface="Calibri"/>
                <a:cs typeface="Calibri"/>
              </a:rPr>
              <a:t>NNMR 2026/7</a:t>
            </a:r>
            <a:endParaRPr lang="en-US" sz="1400" dirty="0">
              <a:solidFill>
                <a:srgbClr val="000000"/>
              </a:solidFill>
              <a:latin typeface="Calibri"/>
              <a:ea typeface="Calibri"/>
              <a:cs typeface="Calibri"/>
            </a:endParaRPr>
          </a:p>
          <a:p>
            <a:pPr algn="l"/>
            <a:endParaRPr lang="en-US" sz="1400" dirty="0">
              <a:solidFill>
                <a:schemeClr val="tx2"/>
              </a:solidFill>
              <a:latin typeface="Calibri"/>
              <a:ea typeface="Calibri"/>
              <a:cs typeface="Calibri"/>
            </a:endParaRPr>
          </a:p>
          <a:p>
            <a:pPr algn="ctr"/>
            <a:r>
              <a:rPr lang="en-US" sz="3600" b="1" u="sng" dirty="0">
                <a:solidFill>
                  <a:srgbClr val="000000"/>
                </a:solidFill>
                <a:latin typeface="Calibri Light"/>
                <a:ea typeface="Calibri Light"/>
                <a:cs typeface="Calibri Light"/>
              </a:rPr>
              <a:t>PE</a:t>
            </a:r>
            <a:endParaRPr lang="en-US" sz="3600" u="sng" dirty="0">
              <a:solidFill>
                <a:srgbClr val="000000"/>
              </a:solidFill>
              <a:latin typeface="Calibri Light"/>
              <a:ea typeface="Calibri Light"/>
              <a:cs typeface="Calibri Light" panose="020F0302020204030204" pitchFamily="34" charset="0"/>
            </a:endParaRPr>
          </a:p>
        </p:txBody>
      </p:sp>
      <p:sp>
        <p:nvSpPr>
          <p:cNvPr id="3" name="TextBox 2">
            <a:extLst>
              <a:ext uri="{FF2B5EF4-FFF2-40B4-BE49-F238E27FC236}">
                <a16:creationId xmlns:a16="http://schemas.microsoft.com/office/drawing/2014/main" id="{E2587EC0-E984-DD51-A280-BFF7BA9D9922}"/>
              </a:ext>
            </a:extLst>
          </p:cNvPr>
          <p:cNvSpPr txBox="1"/>
          <p:nvPr/>
        </p:nvSpPr>
        <p:spPr>
          <a:xfrm>
            <a:off x="-165315" y="1392488"/>
            <a:ext cx="3789800" cy="445044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3095" lvl="1" indent="-342900">
              <a:spcBef>
                <a:spcPct val="20000"/>
              </a:spcBef>
              <a:buFont typeface="Arial"/>
              <a:buChar char="•"/>
            </a:pPr>
            <a:r>
              <a:rPr lang="en-GB" sz="2400" dirty="0">
                <a:latin typeface="Calibri Light"/>
                <a:ea typeface="Calibri Light"/>
                <a:cs typeface="Arial"/>
              </a:rPr>
              <a:t>Please have PE kits in school from Monday to Friday. This allows for flexibility to change days as required.</a:t>
            </a:r>
            <a:endParaRPr lang="en-US" sz="2400" dirty="0">
              <a:latin typeface="Calibri Light"/>
              <a:ea typeface="Calibri Light"/>
              <a:cs typeface="Arial"/>
            </a:endParaRPr>
          </a:p>
          <a:p>
            <a:pPr marL="290195" lvl="1">
              <a:spcBef>
                <a:spcPct val="20000"/>
              </a:spcBef>
            </a:pPr>
            <a:endParaRPr lang="en-GB" sz="2400" dirty="0">
              <a:latin typeface="Calibri Light"/>
              <a:ea typeface="Calibri Light"/>
              <a:cs typeface="Arial"/>
            </a:endParaRPr>
          </a:p>
          <a:p>
            <a:pPr marL="633095" lvl="1" indent="-342900">
              <a:spcBef>
                <a:spcPct val="20000"/>
              </a:spcBef>
              <a:buFont typeface="Arial"/>
              <a:buChar char="•"/>
            </a:pPr>
            <a:r>
              <a:rPr lang="en-GB" sz="2400">
                <a:latin typeface="Calibri Light"/>
                <a:ea typeface="Calibri Light"/>
                <a:cs typeface="Arial"/>
              </a:rPr>
              <a:t>We will confirm with you in September which days we will do PE on. </a:t>
            </a:r>
            <a:endParaRPr lang="en-US" sz="2400" dirty="0">
              <a:latin typeface="Calibri Light"/>
              <a:ea typeface="Calibri Light"/>
              <a:cs typeface="Arial"/>
            </a:endParaRPr>
          </a:p>
          <a:p>
            <a:pPr marL="800100" lvl="1" indent="-342900">
              <a:spcBef>
                <a:spcPct val="20000"/>
              </a:spcBef>
              <a:buFont typeface="Arial"/>
              <a:buChar char="•"/>
            </a:pPr>
            <a:endParaRPr lang="en-GB" sz="2400" dirty="0">
              <a:latin typeface="Calibri Light"/>
              <a:ea typeface="Roboto"/>
              <a:cs typeface="Arial"/>
            </a:endParaRPr>
          </a:p>
          <a:p>
            <a:pPr marL="800100" lvl="1" indent="-342900">
              <a:spcBef>
                <a:spcPct val="20000"/>
              </a:spcBef>
              <a:buFont typeface="Arial"/>
              <a:buChar char="•"/>
            </a:pPr>
            <a:endParaRPr lang="en-GB" sz="2400" b="1" dirty="0">
              <a:latin typeface="Calibri Light"/>
              <a:ea typeface="Roboto"/>
              <a:cs typeface="Arial"/>
            </a:endParaRPr>
          </a:p>
        </p:txBody>
      </p:sp>
    </p:spTree>
    <p:extLst>
      <p:ext uri="{BB962C8B-B14F-4D97-AF65-F5344CB8AC3E}">
        <p14:creationId xmlns:p14="http://schemas.microsoft.com/office/powerpoint/2010/main" val="1875408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726325" y="-174302"/>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320627" y="315601"/>
            <a:ext cx="6381733" cy="1179722"/>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chemeClr val="tx2"/>
                </a:solidFill>
                <a:latin typeface="Calibri"/>
                <a:ea typeface="Calibri"/>
                <a:cs typeface="Calibri"/>
              </a:rPr>
              <a:t>NMR 2026/7</a:t>
            </a:r>
            <a:endParaRPr lang="en-US" sz="1400" dirty="0">
              <a:solidFill>
                <a:srgbClr val="000000"/>
              </a:solidFill>
              <a:latin typeface="Calibri"/>
              <a:ea typeface="Calibri"/>
              <a:cs typeface="Calibri"/>
            </a:endParaRPr>
          </a:p>
          <a:p>
            <a:pPr algn="l"/>
            <a:r>
              <a:rPr lang="en-US" sz="3600" b="1" u="sng" dirty="0">
                <a:solidFill>
                  <a:srgbClr val="000000"/>
                </a:solidFill>
                <a:latin typeface="Calibri Light"/>
                <a:ea typeface="Calibri Light"/>
                <a:cs typeface="Calibri Light"/>
              </a:rPr>
              <a:t>Equipment Required in Year 3</a:t>
            </a:r>
            <a:endParaRPr lang="en-US" sz="3600" b="1" u="sng" dirty="0">
              <a:solidFill>
                <a:srgbClr val="000000"/>
              </a:solidFill>
              <a:latin typeface="Calibri Light"/>
              <a:ea typeface="Calibri Light"/>
              <a:cs typeface="Calibri Light" panose="020F0302020204030204" pitchFamily="34" charset="0"/>
            </a:endParaRPr>
          </a:p>
        </p:txBody>
      </p:sp>
      <p:sp>
        <p:nvSpPr>
          <p:cNvPr id="12" name="Content Placeholder 2">
            <a:extLst>
              <a:ext uri="{FF2B5EF4-FFF2-40B4-BE49-F238E27FC236}">
                <a16:creationId xmlns:a16="http://schemas.microsoft.com/office/drawing/2014/main" id="{AC4AB14F-3999-4E70-A8BA-C0F1918B470B}"/>
              </a:ext>
            </a:extLst>
          </p:cNvPr>
          <p:cNvSpPr txBox="1">
            <a:spLocks/>
          </p:cNvSpPr>
          <p:nvPr/>
        </p:nvSpPr>
        <p:spPr>
          <a:xfrm>
            <a:off x="320627" y="1281744"/>
            <a:ext cx="8510953" cy="54553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GB" sz="1400">
              <a:solidFill>
                <a:srgbClr val="000000"/>
              </a:solidFill>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6" y="6290113"/>
            <a:ext cx="1513153" cy="254840"/>
          </a:xfrm>
          <a:prstGeom prst="rect">
            <a:avLst/>
          </a:prstGeom>
        </p:spPr>
      </p:pic>
      <p:pic>
        <p:nvPicPr>
          <p:cNvPr id="2" name="Picture 1" descr="A white background with black text&#10;&#10;Description automatically generated">
            <a:extLst>
              <a:ext uri="{FF2B5EF4-FFF2-40B4-BE49-F238E27FC236}">
                <a16:creationId xmlns:a16="http://schemas.microsoft.com/office/drawing/2014/main" id="{F813E242-E353-A987-4ECC-F9D678A7AB2F}"/>
              </a:ext>
            </a:extLst>
          </p:cNvPr>
          <p:cNvPicPr>
            <a:picLocks noChangeAspect="1"/>
          </p:cNvPicPr>
          <p:nvPr/>
        </p:nvPicPr>
        <p:blipFill>
          <a:blip r:embed="rId5"/>
          <a:stretch>
            <a:fillRect/>
          </a:stretch>
        </p:blipFill>
        <p:spPr>
          <a:xfrm>
            <a:off x="137079" y="1283580"/>
            <a:ext cx="8924925" cy="2381250"/>
          </a:xfrm>
          <a:prstGeom prst="rect">
            <a:avLst/>
          </a:prstGeom>
        </p:spPr>
      </p:pic>
      <p:sp>
        <p:nvSpPr>
          <p:cNvPr id="4" name="TextBox 3">
            <a:extLst>
              <a:ext uri="{FF2B5EF4-FFF2-40B4-BE49-F238E27FC236}">
                <a16:creationId xmlns:a16="http://schemas.microsoft.com/office/drawing/2014/main" id="{5A5C9447-A9AC-5CC9-5FCF-FA88365FE82A}"/>
              </a:ext>
            </a:extLst>
          </p:cNvPr>
          <p:cNvSpPr txBox="1"/>
          <p:nvPr/>
        </p:nvSpPr>
        <p:spPr>
          <a:xfrm>
            <a:off x="317653" y="3879773"/>
            <a:ext cx="88024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GB" sz="2400">
                <a:latin typeface="Calibri Light"/>
                <a:ea typeface="Calibri Light"/>
                <a:cs typeface="Arial"/>
              </a:rPr>
              <a:t>Please ensure your child has a named water bottle in school each day.</a:t>
            </a:r>
            <a:r>
              <a:rPr lang="en-US" sz="2400">
                <a:latin typeface="Calibri Light"/>
                <a:ea typeface="Calibri Light"/>
                <a:cs typeface="Arial"/>
              </a:rPr>
              <a:t>​</a:t>
            </a:r>
          </a:p>
          <a:p>
            <a:pPr marL="228600" indent="-228600">
              <a:buFont typeface=""/>
              <a:buChar char="•"/>
            </a:pPr>
            <a:r>
              <a:rPr lang="en-GB" sz="2400">
                <a:latin typeface="Calibri Light"/>
                <a:ea typeface="Calibri Light"/>
                <a:cs typeface="Arial"/>
              </a:rPr>
              <a:t>Drinking water is available in the classrooms to refill bottles.</a:t>
            </a:r>
          </a:p>
        </p:txBody>
      </p:sp>
    </p:spTree>
    <p:extLst>
      <p:ext uri="{BB962C8B-B14F-4D97-AF65-F5344CB8AC3E}">
        <p14:creationId xmlns:p14="http://schemas.microsoft.com/office/powerpoint/2010/main" val="2406351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726325" y="-174302"/>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320627" y="315601"/>
            <a:ext cx="6381733" cy="1179722"/>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chemeClr val="tx2"/>
                </a:solidFill>
                <a:latin typeface="Calibri"/>
                <a:ea typeface="Calibri"/>
                <a:cs typeface="Calibri"/>
              </a:rPr>
              <a:t>NMR 2026/7</a:t>
            </a:r>
            <a:endParaRPr lang="en-US" sz="1400" dirty="0">
              <a:solidFill>
                <a:srgbClr val="000000"/>
              </a:solidFill>
              <a:latin typeface="Calibri"/>
              <a:ea typeface="Calibri"/>
              <a:cs typeface="Calibri"/>
            </a:endParaRPr>
          </a:p>
          <a:p>
            <a:pPr algn="l"/>
            <a:r>
              <a:rPr lang="en-US" sz="3600" b="1" u="sng" dirty="0">
                <a:solidFill>
                  <a:srgbClr val="000000"/>
                </a:solidFill>
                <a:latin typeface="Calibri Light"/>
                <a:ea typeface="Calibri Light"/>
                <a:cs typeface="Calibri Light"/>
              </a:rPr>
              <a:t>Upcoming Events</a:t>
            </a:r>
            <a:endParaRPr lang="en-US" sz="3600" b="1" u="sng" dirty="0">
              <a:solidFill>
                <a:srgbClr val="000000"/>
              </a:solidFill>
              <a:latin typeface="Calibri Light"/>
              <a:ea typeface="Calibri Light"/>
              <a:cs typeface="Calibri Light" panose="020F0302020204030204" pitchFamily="34" charset="0"/>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6" y="6290113"/>
            <a:ext cx="1513153" cy="254840"/>
          </a:xfrm>
          <a:prstGeom prst="rect">
            <a:avLst/>
          </a:prstGeom>
        </p:spPr>
      </p:pic>
      <p:sp>
        <p:nvSpPr>
          <p:cNvPr id="3" name="Content Placeholder 1">
            <a:extLst>
              <a:ext uri="{FF2B5EF4-FFF2-40B4-BE49-F238E27FC236}">
                <a16:creationId xmlns:a16="http://schemas.microsoft.com/office/drawing/2014/main" id="{DF5A95A1-51E9-2F66-FF61-BEE22A33B484}"/>
              </a:ext>
            </a:extLst>
          </p:cNvPr>
          <p:cNvSpPr>
            <a:spLocks noGrp="1"/>
          </p:cNvSpPr>
          <p:nvPr/>
        </p:nvSpPr>
        <p:spPr>
          <a:xfrm>
            <a:off x="605826" y="1500804"/>
            <a:ext cx="7750054" cy="3366015"/>
          </a:xfrm>
          <a:prstGeom prst="rect">
            <a:avLst/>
          </a:prstGeom>
          <a:solidFill>
            <a:schemeClr val="accent2">
              <a:lumMod val="40000"/>
              <a:lumOff val="60000"/>
            </a:schemeClr>
          </a:solidFill>
        </p:spPr>
        <p:txBody>
          <a:bodyPr vert="horz" lIns="91440" tIns="45720" rIns="91440" bIns="45720" rtlCol="0" anchor="t">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endParaRPr lang="en-GB" dirty="0">
              <a:solidFill>
                <a:schemeClr val="tx1"/>
              </a:solidFill>
              <a:latin typeface="Calibri Light"/>
              <a:ea typeface="Roboto"/>
              <a:cs typeface="Roboto"/>
            </a:endParaRPr>
          </a:p>
          <a:p>
            <a:pPr marL="0" indent="0">
              <a:buNone/>
            </a:pPr>
            <a:r>
              <a:rPr lang="en-GB" dirty="0">
                <a:solidFill>
                  <a:schemeClr val="tx1"/>
                </a:solidFill>
                <a:latin typeface="Calibri Light"/>
                <a:ea typeface="Roboto"/>
                <a:cs typeface="Roboto"/>
              </a:rPr>
              <a:t>Portals from the Past Egyptian Workshop: </a:t>
            </a:r>
          </a:p>
          <a:p>
            <a:pPr marL="0" indent="0">
              <a:buNone/>
            </a:pPr>
            <a:r>
              <a:rPr lang="en-GB" dirty="0">
                <a:solidFill>
                  <a:schemeClr val="tx1"/>
                </a:solidFill>
                <a:latin typeface="Calibri Light"/>
                <a:ea typeface="Roboto"/>
                <a:cs typeface="Roboto"/>
              </a:rPr>
              <a:t>Date TBC</a:t>
            </a:r>
          </a:p>
          <a:p>
            <a:pPr marL="0" indent="0">
              <a:buNone/>
            </a:pPr>
            <a:endParaRPr lang="en-GB">
              <a:solidFill>
                <a:schemeClr val="tx1"/>
              </a:solidFill>
              <a:latin typeface="Calibri Light"/>
              <a:ea typeface="Roboto"/>
              <a:cs typeface="Roboto"/>
            </a:endParaRPr>
          </a:p>
          <a:p>
            <a:pPr marL="0" indent="0">
              <a:buNone/>
            </a:pPr>
            <a:r>
              <a:rPr lang="en-GB" dirty="0">
                <a:solidFill>
                  <a:schemeClr val="tx1"/>
                </a:solidFill>
                <a:latin typeface="Calibri Light"/>
                <a:ea typeface="Roboto"/>
                <a:cs typeface="Roboto"/>
              </a:rPr>
              <a:t>The Living Rainforest- Summer Term </a:t>
            </a:r>
          </a:p>
          <a:p>
            <a:pPr marL="0" indent="0">
              <a:buNone/>
            </a:pPr>
            <a:r>
              <a:rPr lang="en-GB" dirty="0">
                <a:solidFill>
                  <a:schemeClr val="tx1"/>
                </a:solidFill>
                <a:latin typeface="Calibri Light"/>
                <a:ea typeface="Roboto"/>
                <a:cs typeface="Roboto"/>
              </a:rPr>
              <a:t>Date TBC</a:t>
            </a:r>
          </a:p>
        </p:txBody>
      </p:sp>
    </p:spTree>
    <p:extLst>
      <p:ext uri="{BB962C8B-B14F-4D97-AF65-F5344CB8AC3E}">
        <p14:creationId xmlns:p14="http://schemas.microsoft.com/office/powerpoint/2010/main" val="4259332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0" y="-554739"/>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Title 1">
            <a:extLst>
              <a:ext uri="{FF2B5EF4-FFF2-40B4-BE49-F238E27FC236}">
                <a16:creationId xmlns:a16="http://schemas.microsoft.com/office/drawing/2014/main" id="{379C985E-32B9-4207-86BD-D89CE2ED5C94}"/>
              </a:ext>
            </a:extLst>
          </p:cNvPr>
          <p:cNvSpPr txBox="1">
            <a:spLocks/>
          </p:cNvSpPr>
          <p:nvPr/>
        </p:nvSpPr>
        <p:spPr>
          <a:xfrm>
            <a:off x="320627" y="313903"/>
            <a:ext cx="3823997" cy="118142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chemeClr val="tx2"/>
                </a:solidFill>
                <a:latin typeface="Calibri"/>
                <a:ea typeface="Calibri"/>
                <a:cs typeface="Calibri"/>
              </a:rPr>
              <a:t>NMR 2026/7</a:t>
            </a:r>
            <a:endParaRPr lang="en-US" sz="1400" dirty="0">
              <a:solidFill>
                <a:srgbClr val="000000"/>
              </a:solidFill>
              <a:latin typeface="Calibri"/>
              <a:ea typeface="Calibri"/>
              <a:cs typeface="Calibri"/>
            </a:endParaRPr>
          </a:p>
          <a:p>
            <a:pPr algn="l"/>
            <a:r>
              <a:rPr lang="en-US" sz="3600" b="1" u="sng" dirty="0">
                <a:solidFill>
                  <a:srgbClr val="000000"/>
                </a:solidFill>
                <a:latin typeface="Calibri Light"/>
                <a:cs typeface="Calibri Light"/>
              </a:rPr>
              <a:t>Parent Partnership</a:t>
            </a:r>
            <a:endParaRPr lang="en-GB" b="1" u="sng" dirty="0"/>
          </a:p>
        </p:txBody>
      </p:sp>
      <p:sp>
        <p:nvSpPr>
          <p:cNvPr id="12" name="Content Placeholder 2">
            <a:extLst>
              <a:ext uri="{FF2B5EF4-FFF2-40B4-BE49-F238E27FC236}">
                <a16:creationId xmlns:a16="http://schemas.microsoft.com/office/drawing/2014/main" id="{AC4AB14F-3999-4E70-A8BA-C0F1918B470B}"/>
              </a:ext>
            </a:extLst>
          </p:cNvPr>
          <p:cNvSpPr txBox="1">
            <a:spLocks/>
          </p:cNvSpPr>
          <p:nvPr/>
        </p:nvSpPr>
        <p:spPr>
          <a:xfrm>
            <a:off x="320627" y="1493054"/>
            <a:ext cx="7886626" cy="524403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ct val="0"/>
              </a:spcAft>
              <a:buNone/>
            </a:pPr>
            <a:r>
              <a:rPr lang="en-GB" sz="2400" dirty="0">
                <a:latin typeface="Calibri Light"/>
                <a:ea typeface="Roboto"/>
                <a:cs typeface="Roboto"/>
              </a:rPr>
              <a:t>In Year 3, we have an open-door policy so please let us know if you or your child has any concerns. Feel free to catch us at the gate in the morning, on the playground at the end of the day or alternatively, we are more than happy to arrange an appointment/phone call. </a:t>
            </a:r>
            <a:endParaRPr lang="en-US" sz="2400" dirty="0">
              <a:solidFill>
                <a:srgbClr val="000000"/>
              </a:solidFill>
              <a:latin typeface="Calibri Light"/>
              <a:ea typeface="Roboto"/>
              <a:cs typeface="Roboto"/>
            </a:endParaRPr>
          </a:p>
          <a:p>
            <a:pPr marL="0" indent="0">
              <a:spcAft>
                <a:spcPct val="0"/>
              </a:spcAft>
              <a:buNone/>
            </a:pPr>
            <a:endParaRPr lang="en-GB" sz="2400" dirty="0">
              <a:solidFill>
                <a:srgbClr val="000000"/>
              </a:solidFill>
              <a:latin typeface="Calibri"/>
              <a:ea typeface="Roboto" panose="02000000000000000000" pitchFamily="2" charset="0"/>
              <a:cs typeface="Roboto" panose="02000000000000000000" pitchFamily="2" charset="0"/>
            </a:endParaRPr>
          </a:p>
          <a:p>
            <a:pPr marL="0" indent="0" algn="ctr">
              <a:spcAft>
                <a:spcPct val="0"/>
              </a:spcAft>
              <a:buNone/>
            </a:pPr>
            <a:endParaRPr lang="en-GB" sz="2400" dirty="0">
              <a:latin typeface="Calibri"/>
              <a:ea typeface="Roboto"/>
              <a:cs typeface="Roboto"/>
            </a:endParaRPr>
          </a:p>
          <a:p>
            <a:pPr marL="0" indent="0" algn="ctr">
              <a:spcAft>
                <a:spcPct val="0"/>
              </a:spcAft>
              <a:buNone/>
            </a:pPr>
            <a:r>
              <a:rPr lang="en-GB" i="1" dirty="0">
                <a:latin typeface="Calibri"/>
                <a:ea typeface="Roboto"/>
                <a:cs typeface="Roboto"/>
              </a:rPr>
              <a:t>Thank you for your ongoing and continued support.</a:t>
            </a:r>
            <a:endParaRPr lang="en-GB" i="1" dirty="0">
              <a:solidFill>
                <a:srgbClr val="000000"/>
              </a:solidFill>
              <a:latin typeface="Calibri"/>
              <a:ea typeface="Roboto"/>
              <a:cs typeface="Roboto"/>
            </a:endParaRPr>
          </a:p>
          <a:p>
            <a:pPr marL="0" lvl="0" indent="0">
              <a:spcAft>
                <a:spcPct val="0"/>
              </a:spcAft>
              <a:buNone/>
            </a:pPr>
            <a:endParaRPr lang="en-GB" sz="2000" dirty="0">
              <a:solidFill>
                <a:srgbClr val="000000"/>
              </a:solidFill>
              <a:latin typeface="Calibri"/>
              <a:ea typeface="Roboto" panose="02000000000000000000" pitchFamily="2" charset="0"/>
              <a:cs typeface="Roboto" panose="02000000000000000000" pitchFamily="2" charset="0"/>
            </a:endParaRPr>
          </a:p>
          <a:p>
            <a:pPr marL="0" lvl="0" indent="0">
              <a:lnSpc>
                <a:spcPct val="150000"/>
              </a:lnSpc>
              <a:buNone/>
            </a:pPr>
            <a:endParaRPr lang="en-GB" sz="1400" dirty="0">
              <a:solidFill>
                <a:srgbClr val="000000"/>
              </a:solidFill>
              <a:latin typeface="Calibri"/>
              <a:ea typeface="Roboto"/>
              <a:cs typeface="Roboto"/>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6" y="6290113"/>
            <a:ext cx="1513153" cy="254840"/>
          </a:xfrm>
          <a:prstGeom prst="rect">
            <a:avLst/>
          </a:prstGeom>
        </p:spPr>
      </p:pic>
    </p:spTree>
    <p:extLst>
      <p:ext uri="{BB962C8B-B14F-4D97-AF65-F5344CB8AC3E}">
        <p14:creationId xmlns:p14="http://schemas.microsoft.com/office/powerpoint/2010/main" val="67157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479784" y="660359"/>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12" name="Content Placeholder 2">
            <a:extLst>
              <a:ext uri="{FF2B5EF4-FFF2-40B4-BE49-F238E27FC236}">
                <a16:creationId xmlns:a16="http://schemas.microsoft.com/office/drawing/2014/main" id="{AC4AB14F-3999-4E70-A8BA-C0F1918B470B}"/>
              </a:ext>
            </a:extLst>
          </p:cNvPr>
          <p:cNvSpPr txBox="1">
            <a:spLocks/>
          </p:cNvSpPr>
          <p:nvPr/>
        </p:nvSpPr>
        <p:spPr>
          <a:xfrm>
            <a:off x="320627" y="1281744"/>
            <a:ext cx="8510953" cy="54553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GB" sz="1400">
              <a:solidFill>
                <a:srgbClr val="000000"/>
              </a:solidFill>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443487" y="6418643"/>
            <a:ext cx="1513153" cy="254840"/>
          </a:xfrm>
          <a:prstGeom prst="rect">
            <a:avLst/>
          </a:prstGeom>
        </p:spPr>
      </p:pic>
      <p:sp>
        <p:nvSpPr>
          <p:cNvPr id="5" name="Rectangle: Rounded Corners 4">
            <a:extLst>
              <a:ext uri="{FF2B5EF4-FFF2-40B4-BE49-F238E27FC236}">
                <a16:creationId xmlns:a16="http://schemas.microsoft.com/office/drawing/2014/main" id="{CFDFF555-79BB-682A-B95E-32E26051F20A}"/>
              </a:ext>
            </a:extLst>
          </p:cNvPr>
          <p:cNvSpPr/>
          <p:nvPr/>
        </p:nvSpPr>
        <p:spPr>
          <a:xfrm>
            <a:off x="4808727" y="1222360"/>
            <a:ext cx="3601515" cy="1679602"/>
          </a:xfrm>
          <a:prstGeom prst="round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r>
              <a:rPr lang="en-GB" sz="3200" b="1" u="sng">
                <a:solidFill>
                  <a:schemeClr val="tx1"/>
                </a:solidFill>
                <a:latin typeface="Calibri Light"/>
                <a:ea typeface="Calibri Light"/>
                <a:cs typeface="Calibri Light"/>
              </a:rPr>
              <a:t>Maple Class</a:t>
            </a:r>
            <a:endParaRPr lang="en-GB" sz="3200" b="1" u="sng">
              <a:solidFill>
                <a:schemeClr val="tx1"/>
              </a:solidFill>
              <a:latin typeface="Calibri Light"/>
              <a:ea typeface="Calibri Light"/>
              <a:cs typeface="Calibri Light" panose="020F0302020204030204" pitchFamily="34" charset="0"/>
            </a:endParaRPr>
          </a:p>
          <a:p>
            <a:pPr marL="342900" indent="-342900">
              <a:lnSpc>
                <a:spcPct val="150000"/>
              </a:lnSpc>
              <a:buFont typeface="Arial" panose="020B0604020202020204" pitchFamily="34" charset="0"/>
              <a:buChar char="•"/>
            </a:pPr>
            <a:r>
              <a:rPr lang="en-GB" sz="3200">
                <a:solidFill>
                  <a:schemeClr val="tx1"/>
                </a:solidFill>
                <a:latin typeface="Calibri Light"/>
                <a:ea typeface="Calibri Light"/>
                <a:cs typeface="Calibri Light"/>
              </a:rPr>
              <a:t>Mrs Porter</a:t>
            </a:r>
            <a:endParaRPr lang="en-GB"/>
          </a:p>
        </p:txBody>
      </p:sp>
      <p:sp>
        <p:nvSpPr>
          <p:cNvPr id="6" name="Rectangle: Rounded Corners 5">
            <a:extLst>
              <a:ext uri="{FF2B5EF4-FFF2-40B4-BE49-F238E27FC236}">
                <a16:creationId xmlns:a16="http://schemas.microsoft.com/office/drawing/2014/main" id="{64EF489F-F7FF-918B-5088-F4C1F4AB6C84}"/>
              </a:ext>
            </a:extLst>
          </p:cNvPr>
          <p:cNvSpPr/>
          <p:nvPr/>
        </p:nvSpPr>
        <p:spPr>
          <a:xfrm>
            <a:off x="769204" y="1231539"/>
            <a:ext cx="3610697" cy="1670423"/>
          </a:xfrm>
          <a:prstGeom prst="round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r>
              <a:rPr lang="en-GB" sz="3200" b="1" u="sng" dirty="0">
                <a:solidFill>
                  <a:schemeClr val="tx1"/>
                </a:solidFill>
                <a:latin typeface="Calibri Light"/>
                <a:ea typeface="Calibri Light"/>
                <a:cs typeface="Calibri Light"/>
              </a:rPr>
              <a:t>Elm Class</a:t>
            </a:r>
          </a:p>
          <a:p>
            <a:pPr marL="342900" indent="-342900">
              <a:lnSpc>
                <a:spcPct val="150000"/>
              </a:lnSpc>
              <a:buFont typeface="Arial" panose="020B0604020202020204" pitchFamily="34" charset="0"/>
              <a:buChar char="•"/>
            </a:pPr>
            <a:r>
              <a:rPr lang="en-GB" sz="3200">
                <a:solidFill>
                  <a:schemeClr val="tx1"/>
                </a:solidFill>
                <a:latin typeface="Calibri Light"/>
                <a:ea typeface="Roboto"/>
                <a:cs typeface="Roboto"/>
              </a:rPr>
              <a:t>Mrs Mahony</a:t>
            </a:r>
          </a:p>
        </p:txBody>
      </p:sp>
      <p:sp>
        <p:nvSpPr>
          <p:cNvPr id="11" name="Rectangle: Rounded Corners 10">
            <a:extLst>
              <a:ext uri="{FF2B5EF4-FFF2-40B4-BE49-F238E27FC236}">
                <a16:creationId xmlns:a16="http://schemas.microsoft.com/office/drawing/2014/main" id="{FC14E6D2-EDDF-88FC-1CC6-2FD9BDE28B1A}"/>
              </a:ext>
            </a:extLst>
          </p:cNvPr>
          <p:cNvSpPr/>
          <p:nvPr/>
        </p:nvSpPr>
        <p:spPr>
          <a:xfrm>
            <a:off x="1843989" y="3104372"/>
            <a:ext cx="5456022" cy="2357399"/>
          </a:xfrm>
          <a:prstGeom prst="round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r>
              <a:rPr lang="en-GB" sz="3200" b="1" u="sng" dirty="0">
                <a:solidFill>
                  <a:schemeClr val="tx1"/>
                </a:solidFill>
                <a:latin typeface="Calibri Light"/>
                <a:ea typeface="Calibri Light"/>
                <a:cs typeface="Calibri Light"/>
              </a:rPr>
              <a:t>Year 3 Teaching Staff Support</a:t>
            </a:r>
            <a:endParaRPr lang="en-GB" sz="3200" b="1" u="sng" dirty="0">
              <a:solidFill>
                <a:schemeClr val="tx1"/>
              </a:solidFill>
              <a:latin typeface="Calibri Light"/>
              <a:ea typeface="Calibri Light"/>
              <a:cs typeface="Calibri Light" panose="020F0302020204030204" pitchFamily="34" charset="0"/>
            </a:endParaRPr>
          </a:p>
          <a:p>
            <a:pPr marL="342900" indent="-342900">
              <a:lnSpc>
                <a:spcPct val="150000"/>
              </a:lnSpc>
              <a:buFont typeface="Arial" panose="020B0604020202020204" pitchFamily="34" charset="0"/>
              <a:buChar char="•"/>
            </a:pPr>
            <a:r>
              <a:rPr lang="en-GB" sz="3200" dirty="0">
                <a:solidFill>
                  <a:schemeClr val="tx1"/>
                </a:solidFill>
                <a:latin typeface="Calibri Light"/>
                <a:ea typeface="Roboto"/>
                <a:cs typeface="Roboto"/>
              </a:rPr>
              <a:t>Mrs Davies</a:t>
            </a:r>
          </a:p>
          <a:p>
            <a:pPr marL="342900" indent="-342900">
              <a:lnSpc>
                <a:spcPct val="150000"/>
              </a:lnSpc>
              <a:buFont typeface="Arial" panose="020B0604020202020204" pitchFamily="34" charset="0"/>
              <a:buChar char="•"/>
            </a:pPr>
            <a:r>
              <a:rPr lang="en-GB" sz="3200">
                <a:solidFill>
                  <a:schemeClr val="tx1"/>
                </a:solidFill>
                <a:latin typeface="Calibri Light"/>
                <a:ea typeface="Roboto"/>
                <a:cs typeface="Roboto"/>
              </a:rPr>
              <a:t>Mrs MacDonald</a:t>
            </a:r>
          </a:p>
        </p:txBody>
      </p:sp>
      <p:sp>
        <p:nvSpPr>
          <p:cNvPr id="14" name="Title 1">
            <a:extLst>
              <a:ext uri="{FF2B5EF4-FFF2-40B4-BE49-F238E27FC236}">
                <a16:creationId xmlns:a16="http://schemas.microsoft.com/office/drawing/2014/main" id="{037616E4-A529-4D0F-9964-DA916DAFACB2}"/>
              </a:ext>
            </a:extLst>
          </p:cNvPr>
          <p:cNvSpPr txBox="1">
            <a:spLocks/>
          </p:cNvSpPr>
          <p:nvPr/>
        </p:nvSpPr>
        <p:spPr>
          <a:xfrm>
            <a:off x="119344" y="208549"/>
            <a:ext cx="5788296" cy="11430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chemeClr val="tx2"/>
                </a:solidFill>
                <a:latin typeface="Calibri"/>
                <a:ea typeface="Calibri"/>
                <a:cs typeface="Calibri"/>
              </a:rPr>
              <a:t>NMR 2026/7</a:t>
            </a:r>
            <a:endParaRPr lang="en-US" sz="1400" dirty="0">
              <a:solidFill>
                <a:srgbClr val="000000"/>
              </a:solidFill>
              <a:latin typeface="Calibri"/>
              <a:ea typeface="Calibri"/>
              <a:cs typeface="Calibri"/>
            </a:endParaRPr>
          </a:p>
          <a:p>
            <a:pPr algn="l"/>
            <a:r>
              <a:rPr lang="en-US" sz="3600" b="1" u="sng" dirty="0">
                <a:solidFill>
                  <a:srgbClr val="000000"/>
                </a:solidFill>
                <a:latin typeface="Calibri Light"/>
                <a:ea typeface="Calibri Light" panose="020F0302020204030204" pitchFamily="34" charset="0"/>
                <a:cs typeface="Calibri Light"/>
              </a:rPr>
              <a:t>The Year 3 Team</a:t>
            </a:r>
            <a:endParaRPr lang="en-GB" sz="3600" b="1" u="sng" dirty="0">
              <a:solidFill>
                <a:srgbClr val="000000"/>
              </a:solidFill>
              <a:latin typeface="Calibri Light"/>
              <a:ea typeface="Calibri Light" panose="020F0302020204030204" pitchFamily="34" charset="0"/>
              <a:cs typeface="Calibri Light"/>
            </a:endParaRPr>
          </a:p>
        </p:txBody>
      </p:sp>
    </p:spTree>
    <p:extLst>
      <p:ext uri="{BB962C8B-B14F-4D97-AF65-F5344CB8AC3E}">
        <p14:creationId xmlns:p14="http://schemas.microsoft.com/office/powerpoint/2010/main" val="561417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12" name="Content Placeholder 2">
            <a:extLst>
              <a:ext uri="{FF2B5EF4-FFF2-40B4-BE49-F238E27FC236}">
                <a16:creationId xmlns:a16="http://schemas.microsoft.com/office/drawing/2014/main" id="{AC4AB14F-3999-4E70-A8BA-C0F1918B470B}"/>
              </a:ext>
            </a:extLst>
          </p:cNvPr>
          <p:cNvSpPr txBox="1">
            <a:spLocks/>
          </p:cNvSpPr>
          <p:nvPr/>
        </p:nvSpPr>
        <p:spPr>
          <a:xfrm>
            <a:off x="320627" y="1281744"/>
            <a:ext cx="8510953" cy="54553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GB" sz="1400">
              <a:solidFill>
                <a:srgbClr val="000000"/>
              </a:solidFill>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6" y="6290113"/>
            <a:ext cx="1513153" cy="254840"/>
          </a:xfrm>
          <a:prstGeom prst="rect">
            <a:avLst/>
          </a:prstGeom>
        </p:spPr>
      </p:pic>
      <p:graphicFrame>
        <p:nvGraphicFramePr>
          <p:cNvPr id="3" name="Table 2">
            <a:extLst>
              <a:ext uri="{FF2B5EF4-FFF2-40B4-BE49-F238E27FC236}">
                <a16:creationId xmlns:a16="http://schemas.microsoft.com/office/drawing/2014/main" id="{DD7A5CD7-C66D-87FC-9B10-66AAFD1821BE}"/>
              </a:ext>
            </a:extLst>
          </p:cNvPr>
          <p:cNvGraphicFramePr>
            <a:graphicFrameLocks noGrp="1"/>
          </p:cNvGraphicFramePr>
          <p:nvPr>
            <p:extLst>
              <p:ext uri="{D42A27DB-BD31-4B8C-83A1-F6EECF244321}">
                <p14:modId xmlns:p14="http://schemas.microsoft.com/office/powerpoint/2010/main" val="2553395613"/>
              </p:ext>
            </p:extLst>
          </p:nvPr>
        </p:nvGraphicFramePr>
        <p:xfrm>
          <a:off x="706893" y="1611699"/>
          <a:ext cx="7803660" cy="2275819"/>
        </p:xfrm>
        <a:graphic>
          <a:graphicData uri="http://schemas.openxmlformats.org/drawingml/2006/table">
            <a:tbl>
              <a:tblPr bandRow="1">
                <a:tableStyleId>{5C22544A-7EE6-4342-B048-85BDC9FD1C3A}</a:tableStyleId>
              </a:tblPr>
              <a:tblGrid>
                <a:gridCol w="2601220">
                  <a:extLst>
                    <a:ext uri="{9D8B030D-6E8A-4147-A177-3AD203B41FA5}">
                      <a16:colId xmlns:a16="http://schemas.microsoft.com/office/drawing/2014/main" val="2807610025"/>
                    </a:ext>
                  </a:extLst>
                </a:gridCol>
                <a:gridCol w="2601220">
                  <a:extLst>
                    <a:ext uri="{9D8B030D-6E8A-4147-A177-3AD203B41FA5}">
                      <a16:colId xmlns:a16="http://schemas.microsoft.com/office/drawing/2014/main" val="3652264514"/>
                    </a:ext>
                  </a:extLst>
                </a:gridCol>
                <a:gridCol w="2601220">
                  <a:extLst>
                    <a:ext uri="{9D8B030D-6E8A-4147-A177-3AD203B41FA5}">
                      <a16:colId xmlns:a16="http://schemas.microsoft.com/office/drawing/2014/main" val="158682001"/>
                    </a:ext>
                  </a:extLst>
                </a:gridCol>
              </a:tblGrid>
              <a:tr h="908409">
                <a:tc>
                  <a:txBody>
                    <a:bodyPr/>
                    <a:lstStyle/>
                    <a:p>
                      <a:pPr algn="ctr" rtl="0" fontAlgn="base"/>
                      <a:r>
                        <a:rPr lang="en-GB" sz="3200" b="1" i="0" dirty="0">
                          <a:solidFill>
                            <a:schemeClr val="tx1"/>
                          </a:solidFill>
                          <a:effectLst/>
                          <a:latin typeface="Candara"/>
                        </a:rPr>
                        <a:t>Autumn 2026</a:t>
                      </a:r>
                      <a:endParaRPr lang="en-GB" sz="3200" b="1" i="0" dirty="0">
                        <a:solidFill>
                          <a:schemeClr val="tx1"/>
                        </a:solidFill>
                        <a:effectLst/>
                      </a:endParaRPr>
                    </a:p>
                  </a:txBody>
                  <a:tcPr marL="87249" marR="87249" marT="43625" marB="43625">
                    <a:lnL w="12116" cap="flat" cmpd="sng" algn="ctr">
                      <a:solidFill>
                        <a:srgbClr val="FFFFFF"/>
                      </a:solidFill>
                      <a:prstDash val="solid"/>
                      <a:round/>
                      <a:headEnd type="none" w="med" len="med"/>
                      <a:tailEnd type="none" w="med" len="med"/>
                    </a:lnL>
                    <a:lnR w="12116" cap="flat" cmpd="sng" algn="ctr">
                      <a:solidFill>
                        <a:srgbClr val="FFFFFF"/>
                      </a:solidFill>
                      <a:prstDash val="solid"/>
                      <a:round/>
                      <a:headEnd type="none" w="med" len="med"/>
                      <a:tailEnd type="none" w="med" len="med"/>
                    </a:lnR>
                    <a:lnT w="12116" cap="flat" cmpd="sng" algn="ctr">
                      <a:solidFill>
                        <a:srgbClr val="FFFFFF"/>
                      </a:solidFill>
                      <a:prstDash val="solid"/>
                      <a:round/>
                      <a:headEnd type="none" w="med" len="med"/>
                      <a:tailEnd type="none" w="med" len="med"/>
                    </a:lnT>
                    <a:lnB w="36347" cap="flat" cmpd="sng" algn="ctr">
                      <a:solidFill>
                        <a:srgbClr val="FFFFFF"/>
                      </a:solidFill>
                      <a:prstDash val="solid"/>
                      <a:round/>
                      <a:headEnd type="none" w="med" len="med"/>
                      <a:tailEnd type="none" w="med" len="med"/>
                    </a:lnB>
                    <a:solidFill>
                      <a:schemeClr val="accent5">
                        <a:lumMod val="60000"/>
                        <a:lumOff val="40000"/>
                      </a:schemeClr>
                    </a:solidFill>
                  </a:tcPr>
                </a:tc>
                <a:tc>
                  <a:txBody>
                    <a:bodyPr/>
                    <a:lstStyle/>
                    <a:p>
                      <a:pPr algn="ctr" rtl="0" fontAlgn="base"/>
                      <a:r>
                        <a:rPr lang="en-GB" sz="3200" b="1" i="0" dirty="0">
                          <a:solidFill>
                            <a:schemeClr val="tx1"/>
                          </a:solidFill>
                          <a:effectLst/>
                          <a:latin typeface="Candara"/>
                        </a:rPr>
                        <a:t>Spring 2027</a:t>
                      </a:r>
                      <a:endParaRPr lang="en-GB" sz="3200" b="1" i="0" dirty="0">
                        <a:solidFill>
                          <a:schemeClr val="tx1"/>
                        </a:solidFill>
                        <a:effectLst/>
                      </a:endParaRPr>
                    </a:p>
                  </a:txBody>
                  <a:tcPr marL="87249" marR="87249" marT="43625" marB="43625">
                    <a:lnL w="12116" cap="flat" cmpd="sng" algn="ctr">
                      <a:solidFill>
                        <a:srgbClr val="FFFFFF"/>
                      </a:solidFill>
                      <a:prstDash val="solid"/>
                      <a:round/>
                      <a:headEnd type="none" w="med" len="med"/>
                      <a:tailEnd type="none" w="med" len="med"/>
                    </a:lnL>
                    <a:lnR w="12116" cap="flat" cmpd="sng" algn="ctr">
                      <a:solidFill>
                        <a:srgbClr val="FFFFFF"/>
                      </a:solidFill>
                      <a:prstDash val="solid"/>
                      <a:round/>
                      <a:headEnd type="none" w="med" len="med"/>
                      <a:tailEnd type="none" w="med" len="med"/>
                    </a:lnR>
                    <a:lnT w="12116" cap="flat" cmpd="sng" algn="ctr">
                      <a:solidFill>
                        <a:srgbClr val="FFFFFF"/>
                      </a:solidFill>
                      <a:prstDash val="solid"/>
                      <a:round/>
                      <a:headEnd type="none" w="med" len="med"/>
                      <a:tailEnd type="none" w="med" len="med"/>
                    </a:lnT>
                    <a:lnB w="36347"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rtl="0" fontAlgn="base"/>
                      <a:r>
                        <a:rPr lang="en-GB" sz="3200" b="1" i="0" dirty="0">
                          <a:solidFill>
                            <a:schemeClr val="tx1"/>
                          </a:solidFill>
                          <a:effectLst/>
                          <a:latin typeface="Candara"/>
                        </a:rPr>
                        <a:t>Summer 2027</a:t>
                      </a:r>
                      <a:endParaRPr lang="en-GB" sz="3200" b="1" i="0" dirty="0">
                        <a:solidFill>
                          <a:schemeClr val="tx1"/>
                        </a:solidFill>
                        <a:effectLst/>
                      </a:endParaRPr>
                    </a:p>
                  </a:txBody>
                  <a:tcPr marL="87249" marR="87249" marT="43625" marB="43625">
                    <a:lnL w="12116" cap="flat" cmpd="sng" algn="ctr">
                      <a:solidFill>
                        <a:srgbClr val="FFFFFF"/>
                      </a:solidFill>
                      <a:prstDash val="solid"/>
                      <a:round/>
                      <a:headEnd type="none" w="med" len="med"/>
                      <a:tailEnd type="none" w="med" len="med"/>
                    </a:lnL>
                    <a:lnR w="12116" cap="flat" cmpd="sng" algn="ctr">
                      <a:solidFill>
                        <a:srgbClr val="FFFFFF"/>
                      </a:solidFill>
                      <a:prstDash val="solid"/>
                      <a:round/>
                      <a:headEnd type="none" w="med" len="med"/>
                      <a:tailEnd type="none" w="med" len="med"/>
                    </a:lnR>
                    <a:lnT w="12116" cap="flat" cmpd="sng" algn="ctr">
                      <a:solidFill>
                        <a:srgbClr val="FFFFFF"/>
                      </a:solidFill>
                      <a:prstDash val="solid"/>
                      <a:round/>
                      <a:headEnd type="none" w="med" len="med"/>
                      <a:tailEnd type="none" w="med" len="med"/>
                    </a:lnT>
                    <a:lnB w="36347" cap="flat" cmpd="sng" algn="ctr">
                      <a:solidFill>
                        <a:srgbClr val="FFFFFF"/>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4279891167"/>
                  </a:ext>
                </a:extLst>
              </a:tr>
              <a:tr h="908409">
                <a:tc>
                  <a:txBody>
                    <a:bodyPr/>
                    <a:lstStyle/>
                    <a:p>
                      <a:pPr algn="ctr" rtl="0" fontAlgn="base"/>
                      <a:r>
                        <a:rPr lang="en-GB" sz="2800" b="0" i="0">
                          <a:solidFill>
                            <a:srgbClr val="000000"/>
                          </a:solidFill>
                          <a:effectLst/>
                          <a:latin typeface="Candara"/>
                        </a:rPr>
                        <a:t>Gunpowder, </a:t>
                      </a:r>
                      <a:endParaRPr lang="en-US"/>
                    </a:p>
                    <a:p>
                      <a:pPr lvl="0" algn="ctr">
                        <a:buNone/>
                      </a:pPr>
                      <a:r>
                        <a:rPr lang="en-GB" sz="2800" b="0" i="0">
                          <a:solidFill>
                            <a:srgbClr val="000000"/>
                          </a:solidFill>
                          <a:effectLst/>
                          <a:latin typeface="Candara"/>
                        </a:rPr>
                        <a:t>Treason and Plot</a:t>
                      </a:r>
                    </a:p>
                  </a:txBody>
                  <a:tcPr marL="87249" marR="87249" marT="43625" marB="43625">
                    <a:lnL w="12116" cap="flat" cmpd="sng" algn="ctr">
                      <a:solidFill>
                        <a:srgbClr val="FFFFFF"/>
                      </a:solidFill>
                      <a:prstDash val="solid"/>
                      <a:round/>
                      <a:headEnd type="none" w="med" len="med"/>
                      <a:tailEnd type="none" w="med" len="med"/>
                    </a:lnL>
                    <a:lnR w="12116" cap="flat" cmpd="sng" algn="ctr">
                      <a:solidFill>
                        <a:srgbClr val="FFFFFF"/>
                      </a:solidFill>
                      <a:prstDash val="solid"/>
                      <a:round/>
                      <a:headEnd type="none" w="med" len="med"/>
                      <a:tailEnd type="none" w="med" len="med"/>
                    </a:lnR>
                    <a:lnT w="36347" cap="flat" cmpd="sng" algn="ctr">
                      <a:solidFill>
                        <a:srgbClr val="FFFFFF"/>
                      </a:solidFill>
                      <a:prstDash val="solid"/>
                      <a:round/>
                      <a:headEnd type="none" w="med" len="med"/>
                      <a:tailEnd type="none" w="med" len="med"/>
                    </a:lnT>
                    <a:lnB w="12116"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algn="ctr" rtl="0" fontAlgn="base"/>
                      <a:r>
                        <a:rPr lang="en-GB" sz="2800" b="0" i="0">
                          <a:solidFill>
                            <a:srgbClr val="000000"/>
                          </a:solidFill>
                          <a:effectLst/>
                          <a:latin typeface="Candara"/>
                        </a:rPr>
                        <a:t>Tomb Raiders</a:t>
                      </a:r>
                    </a:p>
                  </a:txBody>
                  <a:tcPr marL="87249" marR="87249" marT="43625" marB="43625">
                    <a:lnL w="12116" cap="flat" cmpd="sng" algn="ctr">
                      <a:solidFill>
                        <a:srgbClr val="FFFFFF"/>
                      </a:solidFill>
                      <a:prstDash val="solid"/>
                      <a:round/>
                      <a:headEnd type="none" w="med" len="med"/>
                      <a:tailEnd type="none" w="med" len="med"/>
                    </a:lnL>
                    <a:lnR w="12116" cap="flat" cmpd="sng" algn="ctr">
                      <a:solidFill>
                        <a:srgbClr val="FFFFFF"/>
                      </a:solidFill>
                      <a:prstDash val="solid"/>
                      <a:round/>
                      <a:headEnd type="none" w="med" len="med"/>
                      <a:tailEnd type="none" w="med" len="med"/>
                    </a:lnR>
                    <a:lnT w="36347" cap="flat" cmpd="sng" algn="ctr">
                      <a:solidFill>
                        <a:srgbClr val="FFFFFF"/>
                      </a:solidFill>
                      <a:prstDash val="solid"/>
                      <a:round/>
                      <a:headEnd type="none" w="med" len="med"/>
                      <a:tailEnd type="none" w="med" len="med"/>
                    </a:lnT>
                    <a:lnB w="12116"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rtl="0" fontAlgn="base"/>
                      <a:r>
                        <a:rPr lang="en-GB" sz="2800" b="0" i="0" dirty="0">
                          <a:solidFill>
                            <a:srgbClr val="000000"/>
                          </a:solidFill>
                          <a:effectLst/>
                          <a:latin typeface="Candara"/>
                        </a:rPr>
                        <a:t>Rainforest Rangers</a:t>
                      </a:r>
                    </a:p>
                  </a:txBody>
                  <a:tcPr marL="87249" marR="87249" marT="43625" marB="43625">
                    <a:lnL w="12116" cap="flat" cmpd="sng" algn="ctr">
                      <a:solidFill>
                        <a:srgbClr val="FFFFFF"/>
                      </a:solidFill>
                      <a:prstDash val="solid"/>
                      <a:round/>
                      <a:headEnd type="none" w="med" len="med"/>
                      <a:tailEnd type="none" w="med" len="med"/>
                    </a:lnL>
                    <a:lnR w="12116" cap="flat" cmpd="sng" algn="ctr">
                      <a:solidFill>
                        <a:srgbClr val="FFFFFF"/>
                      </a:solidFill>
                      <a:prstDash val="solid"/>
                      <a:round/>
                      <a:headEnd type="none" w="med" len="med"/>
                      <a:tailEnd type="none" w="med" len="med"/>
                    </a:lnR>
                    <a:lnT w="36347" cap="flat" cmpd="sng" algn="ctr">
                      <a:solidFill>
                        <a:srgbClr val="FFFFFF"/>
                      </a:solidFill>
                      <a:prstDash val="solid"/>
                      <a:round/>
                      <a:headEnd type="none" w="med" len="med"/>
                      <a:tailEnd type="none" w="med" len="med"/>
                    </a:lnT>
                    <a:lnB w="12116" cap="flat" cmpd="sng" algn="ctr">
                      <a:solidFill>
                        <a:srgbClr val="FFFFFF"/>
                      </a:solidFill>
                      <a:prstDash val="solid"/>
                      <a:round/>
                      <a:headEnd type="none" w="med" len="med"/>
                      <a:tailEnd type="none" w="med" len="med"/>
                    </a:lnB>
                    <a:solidFill>
                      <a:srgbClr val="CDE5FE"/>
                    </a:solidFill>
                  </a:tcPr>
                </a:tc>
                <a:extLst>
                  <a:ext uri="{0D108BD9-81ED-4DB2-BD59-A6C34878D82A}">
                    <a16:rowId xmlns:a16="http://schemas.microsoft.com/office/drawing/2014/main" val="789032208"/>
                  </a:ext>
                </a:extLst>
              </a:tr>
            </a:tbl>
          </a:graphicData>
        </a:graphic>
      </p:graphicFrame>
      <p:sp>
        <p:nvSpPr>
          <p:cNvPr id="11" name="Title 1">
            <a:extLst>
              <a:ext uri="{FF2B5EF4-FFF2-40B4-BE49-F238E27FC236}">
                <a16:creationId xmlns:a16="http://schemas.microsoft.com/office/drawing/2014/main" id="{28351B77-7D7B-46F5-B988-20CC03A2E384}"/>
              </a:ext>
            </a:extLst>
          </p:cNvPr>
          <p:cNvSpPr txBox="1">
            <a:spLocks/>
          </p:cNvSpPr>
          <p:nvPr/>
        </p:nvSpPr>
        <p:spPr>
          <a:xfrm>
            <a:off x="119344" y="208549"/>
            <a:ext cx="5788296" cy="11430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chemeClr val="tx2"/>
                </a:solidFill>
                <a:latin typeface="Calibri"/>
                <a:ea typeface="Calibri"/>
                <a:cs typeface="Calibri"/>
              </a:rPr>
              <a:t>NMR 2026/7</a:t>
            </a:r>
            <a:endParaRPr lang="en-US" sz="1400" dirty="0">
              <a:solidFill>
                <a:srgbClr val="000000"/>
              </a:solidFill>
              <a:latin typeface="Calibri"/>
              <a:ea typeface="Calibri"/>
              <a:cs typeface="Calibri"/>
            </a:endParaRPr>
          </a:p>
          <a:p>
            <a:pPr algn="l"/>
            <a:r>
              <a:rPr lang="en-US" sz="3600" b="1" u="sng" dirty="0">
                <a:solidFill>
                  <a:srgbClr val="000000"/>
                </a:solidFill>
                <a:latin typeface="Calibri Light"/>
                <a:ea typeface="Calibri Light" panose="020F0302020204030204" pitchFamily="34" charset="0"/>
                <a:cs typeface="Calibri Light"/>
              </a:rPr>
              <a:t>Curriculum Content in Year 3</a:t>
            </a:r>
            <a:endParaRPr lang="en-GB" sz="3600" b="1" u="sng" dirty="0">
              <a:solidFill>
                <a:srgbClr val="000000"/>
              </a:solidFill>
              <a:latin typeface="Calibri Light"/>
              <a:ea typeface="Calibri Light" panose="020F0302020204030204" pitchFamily="34" charset="0"/>
              <a:cs typeface="Calibri Light"/>
            </a:endParaRPr>
          </a:p>
        </p:txBody>
      </p:sp>
    </p:spTree>
    <p:extLst>
      <p:ext uri="{BB962C8B-B14F-4D97-AF65-F5344CB8AC3E}">
        <p14:creationId xmlns:p14="http://schemas.microsoft.com/office/powerpoint/2010/main" val="351893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726325" y="-174302"/>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12" name="Content Placeholder 2">
            <a:extLst>
              <a:ext uri="{FF2B5EF4-FFF2-40B4-BE49-F238E27FC236}">
                <a16:creationId xmlns:a16="http://schemas.microsoft.com/office/drawing/2014/main" id="{AC4AB14F-3999-4E70-A8BA-C0F1918B470B}"/>
              </a:ext>
            </a:extLst>
          </p:cNvPr>
          <p:cNvSpPr txBox="1">
            <a:spLocks/>
          </p:cNvSpPr>
          <p:nvPr/>
        </p:nvSpPr>
        <p:spPr>
          <a:xfrm>
            <a:off x="320627" y="1281744"/>
            <a:ext cx="8510953" cy="54553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GB" sz="1400">
              <a:solidFill>
                <a:srgbClr val="000000"/>
              </a:solidFill>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6" y="6290113"/>
            <a:ext cx="1513153" cy="254840"/>
          </a:xfrm>
          <a:prstGeom prst="rect">
            <a:avLst/>
          </a:prstGeom>
        </p:spPr>
      </p:pic>
      <p:sp>
        <p:nvSpPr>
          <p:cNvPr id="2" name="TextBox 1">
            <a:extLst>
              <a:ext uri="{FF2B5EF4-FFF2-40B4-BE49-F238E27FC236}">
                <a16:creationId xmlns:a16="http://schemas.microsoft.com/office/drawing/2014/main" id="{120C5760-F526-1D20-27D6-D72BB30F8A0F}"/>
              </a:ext>
            </a:extLst>
          </p:cNvPr>
          <p:cNvSpPr txBox="1"/>
          <p:nvPr/>
        </p:nvSpPr>
        <p:spPr>
          <a:xfrm>
            <a:off x="73947" y="1142248"/>
            <a:ext cx="9004452" cy="18355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ct val="150000"/>
              </a:lnSpc>
              <a:buFont typeface=""/>
              <a:buChar char="•"/>
            </a:pPr>
            <a:r>
              <a:rPr lang="en-GB">
                <a:latin typeface="Calibri Light"/>
                <a:ea typeface="Calibri Light"/>
                <a:cs typeface="Arial"/>
              </a:rPr>
              <a:t>Children will have a weekly library slot. This date will be confirmed in September.</a:t>
            </a:r>
            <a:endParaRPr lang="en-US" dirty="0">
              <a:latin typeface="Calibri Light"/>
              <a:ea typeface="Calibri Light"/>
              <a:cs typeface="Arial"/>
            </a:endParaRPr>
          </a:p>
          <a:p>
            <a:pPr marL="228600" indent="-228600">
              <a:lnSpc>
                <a:spcPct val="150000"/>
              </a:lnSpc>
              <a:buFont typeface=""/>
              <a:buChar char="•"/>
            </a:pPr>
            <a:r>
              <a:rPr lang="en-GB" dirty="0">
                <a:latin typeface="Calibri Light"/>
                <a:ea typeface="Calibri Light"/>
                <a:cs typeface="Arial"/>
              </a:rPr>
              <a:t>They will also have access to the class bookshelf</a:t>
            </a:r>
            <a:r>
              <a:rPr lang="en-US" dirty="0">
                <a:latin typeface="Calibri Light"/>
                <a:ea typeface="Calibri Light"/>
                <a:cs typeface="Arial"/>
              </a:rPr>
              <a:t>​.</a:t>
            </a:r>
          </a:p>
          <a:p>
            <a:pPr marL="228600" indent="-228600">
              <a:lnSpc>
                <a:spcPct val="150000"/>
              </a:lnSpc>
              <a:buFont typeface=""/>
              <a:buChar char="•"/>
            </a:pPr>
            <a:r>
              <a:rPr lang="en-US" dirty="0">
                <a:latin typeface="Calibri Light"/>
                <a:ea typeface="Calibri Light"/>
                <a:cs typeface="Arial"/>
              </a:rPr>
              <a:t>Every day in school the children will be silently reading for 10 minutes as part of DEAR time. </a:t>
            </a:r>
          </a:p>
          <a:p>
            <a:pPr marL="228600" indent="-228600">
              <a:lnSpc>
                <a:spcPct val="150000"/>
              </a:lnSpc>
              <a:buFont typeface=""/>
              <a:buChar char="•"/>
            </a:pPr>
            <a:r>
              <a:rPr lang="en-GB" dirty="0">
                <a:latin typeface="Calibri Light"/>
                <a:ea typeface="Calibri Light"/>
                <a:cs typeface="Arial"/>
              </a:rPr>
              <a:t>At Year 3, the focus is on the development</a:t>
            </a:r>
            <a:r>
              <a:rPr lang="en-GB" sz="2000" dirty="0">
                <a:latin typeface="Calibri Light"/>
                <a:ea typeface="Calibri Light"/>
                <a:cs typeface="Arial"/>
              </a:rPr>
              <a:t> </a:t>
            </a:r>
            <a:r>
              <a:rPr lang="en-GB" dirty="0">
                <a:latin typeface="Calibri Light"/>
                <a:ea typeface="Calibri Light"/>
                <a:cs typeface="Arial"/>
              </a:rPr>
              <a:t>of reading comprehension skills (VIPERS).</a:t>
            </a:r>
            <a:r>
              <a:rPr lang="en-US" sz="2400" dirty="0">
                <a:latin typeface="Calibri Light"/>
                <a:ea typeface="Calibri Light"/>
                <a:cs typeface="Arial"/>
              </a:rPr>
              <a:t> </a:t>
            </a:r>
          </a:p>
        </p:txBody>
      </p:sp>
      <p:pic>
        <p:nvPicPr>
          <p:cNvPr id="4" name="Picture 3" descr="A green snake with a book shelf and text&#10;&#10;Description automatically generated">
            <a:extLst>
              <a:ext uri="{FF2B5EF4-FFF2-40B4-BE49-F238E27FC236}">
                <a16:creationId xmlns:a16="http://schemas.microsoft.com/office/drawing/2014/main" id="{E1E2ACB4-CF64-37FD-DFA8-E1EFF9875119}"/>
              </a:ext>
            </a:extLst>
          </p:cNvPr>
          <p:cNvPicPr>
            <a:picLocks noChangeAspect="1"/>
          </p:cNvPicPr>
          <p:nvPr/>
        </p:nvPicPr>
        <p:blipFill rotWithShape="1">
          <a:blip r:embed="rId5"/>
          <a:srcRect l="-150" r="-515" b="44803"/>
          <a:stretch/>
        </p:blipFill>
        <p:spPr>
          <a:xfrm>
            <a:off x="6553059" y="3882641"/>
            <a:ext cx="2590305" cy="2059264"/>
          </a:xfrm>
          <a:prstGeom prst="rect">
            <a:avLst/>
          </a:prstGeom>
        </p:spPr>
      </p:pic>
      <p:sp>
        <p:nvSpPr>
          <p:cNvPr id="11" name="Rectangle: Rounded Corners 10">
            <a:extLst>
              <a:ext uri="{FF2B5EF4-FFF2-40B4-BE49-F238E27FC236}">
                <a16:creationId xmlns:a16="http://schemas.microsoft.com/office/drawing/2014/main" id="{1397AC08-4B33-23F9-9CAC-DB8AB3B27695}"/>
              </a:ext>
            </a:extLst>
          </p:cNvPr>
          <p:cNvSpPr/>
          <p:nvPr/>
        </p:nvSpPr>
        <p:spPr>
          <a:xfrm>
            <a:off x="80655" y="3308179"/>
            <a:ext cx="6475080" cy="3222874"/>
          </a:xfrm>
          <a:prstGeom prst="round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r>
              <a:rPr lang="en-GB" sz="3200" b="1" u="sng" dirty="0">
                <a:solidFill>
                  <a:schemeClr val="tx1"/>
                </a:solidFill>
                <a:latin typeface="Calibri Light"/>
                <a:ea typeface="Calibri Light"/>
                <a:cs typeface="Calibri Light"/>
              </a:rPr>
              <a:t>Reading Records</a:t>
            </a:r>
            <a:endParaRPr lang="en-GB" sz="3200" b="1" u="sng" dirty="0">
              <a:solidFill>
                <a:schemeClr val="tx1"/>
              </a:solidFill>
              <a:latin typeface="Calibri Light"/>
              <a:ea typeface="Calibri Light"/>
              <a:cs typeface="Calibri Light" panose="020F0302020204030204" pitchFamily="34" charset="0"/>
            </a:endParaRPr>
          </a:p>
          <a:p>
            <a:pPr>
              <a:lnSpc>
                <a:spcPct val="150000"/>
              </a:lnSpc>
            </a:pPr>
            <a:endParaRPr lang="en-GB" sz="1400" dirty="0">
              <a:solidFill>
                <a:schemeClr val="tx1"/>
              </a:solidFill>
              <a:ea typeface="Roboto"/>
              <a:cs typeface="Roboto"/>
            </a:endParaRPr>
          </a:p>
          <a:p>
            <a:pPr marL="342900" indent="-342900">
              <a:lnSpc>
                <a:spcPct val="150000"/>
              </a:lnSpc>
              <a:buFont typeface="Arial" panose="020B0604020202020204" pitchFamily="34" charset="0"/>
              <a:buChar char="•"/>
            </a:pPr>
            <a:r>
              <a:rPr lang="en-GB"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Children must record the number of pages and date in their reading records. </a:t>
            </a:r>
          </a:p>
          <a:p>
            <a:pPr marL="342900" indent="-342900">
              <a:lnSpc>
                <a:spcPct val="150000"/>
              </a:lnSpc>
              <a:buFont typeface="Arial" panose="020B0604020202020204" pitchFamily="34" charset="0"/>
              <a:buChar char="•"/>
            </a:pPr>
            <a:r>
              <a:rPr lang="en-GB"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Please sign the reading records ready for Monday when the reading records are handed in and checked.</a:t>
            </a:r>
          </a:p>
        </p:txBody>
      </p:sp>
      <p:sp>
        <p:nvSpPr>
          <p:cNvPr id="14" name="Title 1">
            <a:extLst>
              <a:ext uri="{FF2B5EF4-FFF2-40B4-BE49-F238E27FC236}">
                <a16:creationId xmlns:a16="http://schemas.microsoft.com/office/drawing/2014/main" id="{4D382229-FEF8-474A-8FD9-73B4443A8230}"/>
              </a:ext>
            </a:extLst>
          </p:cNvPr>
          <p:cNvSpPr txBox="1">
            <a:spLocks/>
          </p:cNvSpPr>
          <p:nvPr/>
        </p:nvSpPr>
        <p:spPr>
          <a:xfrm>
            <a:off x="119344" y="208549"/>
            <a:ext cx="4995444" cy="11430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chemeClr val="tx2"/>
                </a:solidFill>
                <a:latin typeface="Calibri"/>
                <a:ea typeface="Calibri"/>
                <a:cs typeface="Calibri"/>
              </a:rPr>
              <a:t>NMR 2026/7</a:t>
            </a:r>
            <a:endParaRPr lang="en-US" sz="1400" dirty="0">
              <a:solidFill>
                <a:srgbClr val="000000"/>
              </a:solidFill>
              <a:latin typeface="Calibri"/>
              <a:ea typeface="Calibri"/>
              <a:cs typeface="Calibri"/>
            </a:endParaRPr>
          </a:p>
          <a:p>
            <a:pPr algn="l"/>
            <a:r>
              <a:rPr lang="en-GB" sz="3600" b="1" u="sng" dirty="0">
                <a:solidFill>
                  <a:srgbClr val="000000"/>
                </a:solidFill>
                <a:latin typeface="Calibri Light"/>
                <a:ea typeface="Calibri Light"/>
                <a:cs typeface="Calibri Light"/>
              </a:rPr>
              <a:t>Reading Curriculum</a:t>
            </a:r>
            <a:endParaRPr lang="en-US" sz="3600" b="1" u="sng" dirty="0">
              <a:solidFill>
                <a:srgbClr val="000000"/>
              </a:solidFill>
              <a:latin typeface="Calibri Light"/>
              <a:ea typeface="Calibri Light"/>
              <a:cs typeface="Calibri Light" panose="020F0302020204030204" pitchFamily="34" charset="0"/>
            </a:endParaRPr>
          </a:p>
        </p:txBody>
      </p:sp>
    </p:spTree>
    <p:extLst>
      <p:ext uri="{BB962C8B-B14F-4D97-AF65-F5344CB8AC3E}">
        <p14:creationId xmlns:p14="http://schemas.microsoft.com/office/powerpoint/2010/main" val="3881288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734503B-E282-22CA-DD1B-CB8E08953145}"/>
              </a:ext>
            </a:extLst>
          </p:cNvPr>
          <p:cNvGraphicFramePr>
            <a:graphicFrameLocks noGrp="1"/>
          </p:cNvGraphicFramePr>
          <p:nvPr>
            <p:extLst>
              <p:ext uri="{D42A27DB-BD31-4B8C-83A1-F6EECF244321}">
                <p14:modId xmlns:p14="http://schemas.microsoft.com/office/powerpoint/2010/main" val="404610753"/>
              </p:ext>
            </p:extLst>
          </p:nvPr>
        </p:nvGraphicFramePr>
        <p:xfrm>
          <a:off x="6796" y="1120736"/>
          <a:ext cx="8853476" cy="4561333"/>
        </p:xfrm>
        <a:graphic>
          <a:graphicData uri="http://schemas.openxmlformats.org/drawingml/2006/table">
            <a:tbl>
              <a:tblPr bandRow="1">
                <a:tableStyleId>{5C22544A-7EE6-4342-B048-85BDC9FD1C3A}</a:tableStyleId>
              </a:tblPr>
              <a:tblGrid>
                <a:gridCol w="1328022">
                  <a:extLst>
                    <a:ext uri="{9D8B030D-6E8A-4147-A177-3AD203B41FA5}">
                      <a16:colId xmlns:a16="http://schemas.microsoft.com/office/drawing/2014/main" val="3241086529"/>
                    </a:ext>
                  </a:extLst>
                </a:gridCol>
                <a:gridCol w="1254242">
                  <a:extLst>
                    <a:ext uri="{9D8B030D-6E8A-4147-A177-3AD203B41FA5}">
                      <a16:colId xmlns:a16="http://schemas.microsoft.com/office/drawing/2014/main" val="1225025074"/>
                    </a:ext>
                  </a:extLst>
                </a:gridCol>
                <a:gridCol w="1309690">
                  <a:extLst>
                    <a:ext uri="{9D8B030D-6E8A-4147-A177-3AD203B41FA5}">
                      <a16:colId xmlns:a16="http://schemas.microsoft.com/office/drawing/2014/main" val="638363447"/>
                    </a:ext>
                  </a:extLst>
                </a:gridCol>
                <a:gridCol w="1198796">
                  <a:extLst>
                    <a:ext uri="{9D8B030D-6E8A-4147-A177-3AD203B41FA5}">
                      <a16:colId xmlns:a16="http://schemas.microsoft.com/office/drawing/2014/main" val="2920854000"/>
                    </a:ext>
                  </a:extLst>
                </a:gridCol>
                <a:gridCol w="1254242">
                  <a:extLst>
                    <a:ext uri="{9D8B030D-6E8A-4147-A177-3AD203B41FA5}">
                      <a16:colId xmlns:a16="http://schemas.microsoft.com/office/drawing/2014/main" val="2657137492"/>
                    </a:ext>
                  </a:extLst>
                </a:gridCol>
                <a:gridCol w="1254242">
                  <a:extLst>
                    <a:ext uri="{9D8B030D-6E8A-4147-A177-3AD203B41FA5}">
                      <a16:colId xmlns:a16="http://schemas.microsoft.com/office/drawing/2014/main" val="2800780139"/>
                    </a:ext>
                  </a:extLst>
                </a:gridCol>
                <a:gridCol w="1254242">
                  <a:extLst>
                    <a:ext uri="{9D8B030D-6E8A-4147-A177-3AD203B41FA5}">
                      <a16:colId xmlns:a16="http://schemas.microsoft.com/office/drawing/2014/main" val="1198850451"/>
                    </a:ext>
                  </a:extLst>
                </a:gridCol>
              </a:tblGrid>
              <a:tr h="520781">
                <a:tc>
                  <a:txBody>
                    <a:bodyPr/>
                    <a:lstStyle/>
                    <a:p>
                      <a:pPr fontAlgn="auto"/>
                      <a:endParaRPr lang="en-GB" sz="1800" b="1">
                        <a:solidFill>
                          <a:srgbClr val="FFFFFF"/>
                        </a:solidFill>
                        <a:effectLst/>
                        <a:latin typeface="Calibri" panose="020F050202020403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4336" cap="flat" cmpd="sng" algn="ctr">
                      <a:solidFill>
                        <a:srgbClr val="FFFFFF"/>
                      </a:solidFill>
                      <a:prstDash val="solid"/>
                      <a:round/>
                      <a:headEnd type="none" w="med" len="med"/>
                      <a:tailEnd type="none" w="med" len="med"/>
                    </a:lnB>
                    <a:solidFill>
                      <a:srgbClr val="FFFFFF"/>
                    </a:solidFill>
                  </a:tcPr>
                </a:tc>
                <a:tc>
                  <a:txBody>
                    <a:bodyPr/>
                    <a:lstStyle/>
                    <a:p>
                      <a:pPr algn="ctr" fontAlgn="base"/>
                      <a:r>
                        <a:rPr lang="en-GB" sz="1800" b="1" dirty="0">
                          <a:solidFill>
                            <a:srgbClr val="000000"/>
                          </a:solidFill>
                          <a:effectLst/>
                          <a:latin typeface="Calibri"/>
                        </a:rPr>
                        <a:t>Autumn 1</a:t>
                      </a:r>
                      <a:endParaRPr lang="en-GB" b="1" dirty="0">
                        <a:solidFill>
                          <a:srgbClr val="FFFFFF"/>
                        </a:solidFill>
                        <a:effectLst/>
                        <a:latin typeface="Calibri"/>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4336" cap="flat" cmpd="sng" algn="ctr">
                      <a:solidFill>
                        <a:srgbClr val="FFFFFF"/>
                      </a:solidFill>
                      <a:prstDash val="solid"/>
                      <a:round/>
                      <a:headEnd type="none" w="med" len="med"/>
                      <a:tailEnd type="none" w="med" len="med"/>
                    </a:lnB>
                    <a:solidFill>
                      <a:srgbClr val="43B766"/>
                    </a:solidFill>
                  </a:tcPr>
                </a:tc>
                <a:tc>
                  <a:txBody>
                    <a:bodyPr/>
                    <a:lstStyle/>
                    <a:p>
                      <a:pPr algn="ctr" fontAlgn="base"/>
                      <a:r>
                        <a:rPr lang="en-GB" sz="1800" b="1" dirty="0">
                          <a:solidFill>
                            <a:srgbClr val="000000"/>
                          </a:solidFill>
                          <a:effectLst/>
                          <a:latin typeface="Calibri"/>
                        </a:rPr>
                        <a:t>Autumn 2</a:t>
                      </a:r>
                      <a:endParaRPr lang="en-GB" b="1" dirty="0">
                        <a:solidFill>
                          <a:srgbClr val="FFFFFF"/>
                        </a:solidFill>
                        <a:effectLst/>
                        <a:latin typeface="Calibri"/>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4336" cap="flat" cmpd="sng" algn="ctr">
                      <a:solidFill>
                        <a:srgbClr val="FFFFFF"/>
                      </a:solidFill>
                      <a:prstDash val="solid"/>
                      <a:round/>
                      <a:headEnd type="none" w="med" len="med"/>
                      <a:tailEnd type="none" w="med" len="med"/>
                    </a:lnB>
                    <a:solidFill>
                      <a:srgbClr val="43B766"/>
                    </a:solidFill>
                  </a:tcPr>
                </a:tc>
                <a:tc>
                  <a:txBody>
                    <a:bodyPr/>
                    <a:lstStyle/>
                    <a:p>
                      <a:pPr algn="ctr" fontAlgn="base"/>
                      <a:r>
                        <a:rPr lang="en-GB" sz="1800" b="1" dirty="0">
                          <a:solidFill>
                            <a:srgbClr val="000000"/>
                          </a:solidFill>
                          <a:effectLst/>
                          <a:latin typeface="Calibri"/>
                        </a:rPr>
                        <a:t>Spring 1</a:t>
                      </a:r>
                      <a:endParaRPr lang="en-GB" b="1" dirty="0">
                        <a:solidFill>
                          <a:srgbClr val="FFFFFF"/>
                        </a:solidFill>
                        <a:effectLst/>
                        <a:latin typeface="Calibri"/>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4336" cap="flat" cmpd="sng" algn="ctr">
                      <a:solidFill>
                        <a:srgbClr val="FFFFFF"/>
                      </a:solidFill>
                      <a:prstDash val="solid"/>
                      <a:round/>
                      <a:headEnd type="none" w="med" len="med"/>
                      <a:tailEnd type="none" w="med" len="med"/>
                    </a:lnB>
                    <a:solidFill>
                      <a:srgbClr val="43B766"/>
                    </a:solidFill>
                  </a:tcPr>
                </a:tc>
                <a:tc>
                  <a:txBody>
                    <a:bodyPr/>
                    <a:lstStyle/>
                    <a:p>
                      <a:pPr algn="ctr" fontAlgn="base"/>
                      <a:r>
                        <a:rPr lang="en-GB" sz="1800" b="1" dirty="0">
                          <a:solidFill>
                            <a:srgbClr val="000000"/>
                          </a:solidFill>
                          <a:effectLst/>
                          <a:latin typeface="Calibri"/>
                        </a:rPr>
                        <a:t>Spring 2</a:t>
                      </a:r>
                      <a:endParaRPr lang="en-GB" b="1" dirty="0">
                        <a:solidFill>
                          <a:srgbClr val="FFFFFF"/>
                        </a:solidFill>
                        <a:effectLst/>
                        <a:latin typeface="Calibri"/>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4336" cap="flat" cmpd="sng" algn="ctr">
                      <a:solidFill>
                        <a:srgbClr val="FFFFFF"/>
                      </a:solidFill>
                      <a:prstDash val="solid"/>
                      <a:round/>
                      <a:headEnd type="none" w="med" len="med"/>
                      <a:tailEnd type="none" w="med" len="med"/>
                    </a:lnB>
                    <a:solidFill>
                      <a:srgbClr val="43B766"/>
                    </a:solidFill>
                  </a:tcPr>
                </a:tc>
                <a:tc>
                  <a:txBody>
                    <a:bodyPr/>
                    <a:lstStyle/>
                    <a:p>
                      <a:pPr algn="ctr" fontAlgn="base"/>
                      <a:r>
                        <a:rPr lang="en-GB" sz="1800" b="1" dirty="0">
                          <a:solidFill>
                            <a:srgbClr val="000000"/>
                          </a:solidFill>
                          <a:effectLst/>
                          <a:latin typeface="Calibri"/>
                        </a:rPr>
                        <a:t>Summer 1</a:t>
                      </a:r>
                      <a:endParaRPr lang="en-GB" b="1" dirty="0">
                        <a:solidFill>
                          <a:srgbClr val="FFFFFF"/>
                        </a:solidFill>
                        <a:effectLst/>
                        <a:latin typeface="Calibri"/>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4336" cap="flat" cmpd="sng" algn="ctr">
                      <a:solidFill>
                        <a:srgbClr val="FFFFFF"/>
                      </a:solidFill>
                      <a:prstDash val="solid"/>
                      <a:round/>
                      <a:headEnd type="none" w="med" len="med"/>
                      <a:tailEnd type="none" w="med" len="med"/>
                    </a:lnB>
                    <a:solidFill>
                      <a:srgbClr val="43B766"/>
                    </a:solidFill>
                  </a:tcPr>
                </a:tc>
                <a:tc>
                  <a:txBody>
                    <a:bodyPr/>
                    <a:lstStyle/>
                    <a:p>
                      <a:pPr algn="ctr" fontAlgn="base"/>
                      <a:r>
                        <a:rPr lang="en-GB" sz="1800" b="1" dirty="0">
                          <a:solidFill>
                            <a:srgbClr val="000000"/>
                          </a:solidFill>
                          <a:effectLst/>
                          <a:latin typeface="Calibri"/>
                        </a:rPr>
                        <a:t>Summer 2</a:t>
                      </a:r>
                      <a:endParaRPr lang="en-GB" b="1" dirty="0">
                        <a:solidFill>
                          <a:srgbClr val="FFFFFF"/>
                        </a:solidFill>
                        <a:effectLst/>
                        <a:latin typeface="Calibri"/>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4336" cap="flat" cmpd="sng" algn="ctr">
                      <a:solidFill>
                        <a:srgbClr val="FFFFFF"/>
                      </a:solidFill>
                      <a:prstDash val="solid"/>
                      <a:round/>
                      <a:headEnd type="none" w="med" len="med"/>
                      <a:tailEnd type="none" w="med" len="med"/>
                    </a:lnB>
                    <a:solidFill>
                      <a:srgbClr val="43B766"/>
                    </a:solidFill>
                  </a:tcPr>
                </a:tc>
                <a:extLst>
                  <a:ext uri="{0D108BD9-81ED-4DB2-BD59-A6C34878D82A}">
                    <a16:rowId xmlns:a16="http://schemas.microsoft.com/office/drawing/2014/main" val="4293734635"/>
                  </a:ext>
                </a:extLst>
              </a:tr>
              <a:tr h="844026">
                <a:tc>
                  <a:txBody>
                    <a:bodyPr/>
                    <a:lstStyle/>
                    <a:p>
                      <a:pPr fontAlgn="base"/>
                      <a:r>
                        <a:rPr lang="en-GB" sz="1600" b="1" dirty="0">
                          <a:effectLst/>
                          <a:latin typeface="Calibri"/>
                        </a:rPr>
                        <a:t>Theme</a:t>
                      </a:r>
                      <a:endParaRPr lang="en-GB" dirty="0">
                        <a:effectLst/>
                        <a:latin typeface="Calibri"/>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4336"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E6D3"/>
                    </a:solidFill>
                  </a:tcPr>
                </a:tc>
                <a:tc gridSpan="2">
                  <a:txBody>
                    <a:bodyPr/>
                    <a:lstStyle/>
                    <a:p>
                      <a:pPr algn="ctr" fontAlgn="base"/>
                      <a:r>
                        <a:rPr lang="en-US" sz="1600" dirty="0">
                          <a:effectLst/>
                          <a:latin typeface="Calibri"/>
                        </a:rPr>
                        <a:t>Gunpowder, Treason and Plot</a:t>
                      </a:r>
                      <a:endParaRPr lang="en-US" dirty="0">
                        <a:effectLst/>
                        <a:latin typeface="Calibri"/>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4336"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E6D3"/>
                    </a:solidFill>
                  </a:tcPr>
                </a:tc>
                <a:tc hMerge="1">
                  <a:txBody>
                    <a:bodyPr/>
                    <a:lstStyle/>
                    <a:p>
                      <a:endParaRPr lang="en-US"/>
                    </a:p>
                  </a:txBody>
                  <a:tcPr/>
                </a:tc>
                <a:tc gridSpan="2">
                  <a:txBody>
                    <a:bodyPr/>
                    <a:lstStyle/>
                    <a:p>
                      <a:pPr algn="ctr" fontAlgn="base"/>
                      <a:r>
                        <a:rPr lang="en-US" sz="1600" dirty="0">
                          <a:effectLst/>
                          <a:latin typeface="Calibri"/>
                        </a:rPr>
                        <a:t>Tomb Raiders</a:t>
                      </a:r>
                      <a:endParaRPr lang="en-US" dirty="0">
                        <a:effectLst/>
                        <a:latin typeface="Calibri"/>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4336"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E6D3"/>
                    </a:solidFill>
                  </a:tcPr>
                </a:tc>
                <a:tc hMerge="1">
                  <a:txBody>
                    <a:bodyPr/>
                    <a:lstStyle/>
                    <a:p>
                      <a:endParaRPr lang="en-US"/>
                    </a:p>
                  </a:txBody>
                  <a:tcPr/>
                </a:tc>
                <a:tc gridSpan="2">
                  <a:txBody>
                    <a:bodyPr/>
                    <a:lstStyle/>
                    <a:p>
                      <a:pPr algn="ctr" fontAlgn="base"/>
                      <a:r>
                        <a:rPr lang="en-US" sz="1600" dirty="0">
                          <a:effectLst/>
                          <a:latin typeface="Calibri"/>
                        </a:rPr>
                        <a:t>Rainforest Rangers</a:t>
                      </a:r>
                      <a:endParaRPr lang="en-US" dirty="0">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4336"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E6D3"/>
                    </a:solidFill>
                  </a:tcPr>
                </a:tc>
                <a:tc hMerge="1">
                  <a:txBody>
                    <a:bodyPr/>
                    <a:lstStyle/>
                    <a:p>
                      <a:endParaRPr lang="en-US"/>
                    </a:p>
                  </a:txBody>
                  <a:tcPr/>
                </a:tc>
                <a:extLst>
                  <a:ext uri="{0D108BD9-81ED-4DB2-BD59-A6C34878D82A}">
                    <a16:rowId xmlns:a16="http://schemas.microsoft.com/office/drawing/2014/main" val="2785266135"/>
                  </a:ext>
                </a:extLst>
              </a:tr>
              <a:tr h="3196526">
                <a:tc>
                  <a:txBody>
                    <a:bodyPr/>
                    <a:lstStyle/>
                    <a:p>
                      <a:pPr fontAlgn="base"/>
                      <a:r>
                        <a:rPr lang="en-GB" sz="1600" b="1" dirty="0">
                          <a:effectLst/>
                          <a:latin typeface="Calibri"/>
                        </a:rPr>
                        <a:t>Core Texts</a:t>
                      </a:r>
                      <a:endParaRPr lang="en-GB" dirty="0">
                        <a:effectLst/>
                        <a:latin typeface="Calibri"/>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F3EA"/>
                    </a:solidFill>
                  </a:tcPr>
                </a:tc>
                <a:tc>
                  <a:txBody>
                    <a:bodyPr/>
                    <a:lstStyle/>
                    <a:p>
                      <a:pPr algn="ctr" fontAlgn="base"/>
                      <a:r>
                        <a:rPr lang="en-US" sz="1100" dirty="0">
                          <a:effectLst/>
                          <a:latin typeface="Calibri"/>
                        </a:rPr>
                        <a:t>The Owl who Was Afraid of The Dark (Chapter Book) by Jill Tomlinson</a:t>
                      </a:r>
                      <a:endParaRPr lang="en-US" dirty="0"/>
                    </a:p>
                    <a:p>
                      <a:pPr lvl="0">
                        <a:buNone/>
                      </a:pPr>
                      <a:endParaRPr lang="en-US" sz="1100" dirty="0">
                        <a:effectLst/>
                        <a:latin typeface="Calibri"/>
                      </a:endParaRPr>
                    </a:p>
                    <a:p>
                      <a:pPr lvl="0">
                        <a:buNone/>
                      </a:pPr>
                      <a:endParaRPr lang="en-US" sz="1100" dirty="0">
                        <a:effectLst/>
                        <a:latin typeface="Calibri"/>
                      </a:endParaRPr>
                    </a:p>
                    <a:p>
                      <a:pPr lvl="0">
                        <a:buNone/>
                      </a:pPr>
                      <a:endParaRPr lang="en-US" sz="1100" dirty="0">
                        <a:effectLst/>
                        <a:latin typeface="Calibri"/>
                      </a:endParaRPr>
                    </a:p>
                    <a:p>
                      <a:pPr lvl="0">
                        <a:buNone/>
                      </a:pPr>
                      <a:endParaRPr lang="en-US" sz="1100" dirty="0">
                        <a:effectLst/>
                        <a:latin typeface="Calibri"/>
                      </a:endParaRPr>
                    </a:p>
                    <a:p>
                      <a:pPr lvl="0">
                        <a:buNone/>
                      </a:pPr>
                      <a:endParaRPr lang="en-US" sz="1100" dirty="0">
                        <a:effectLst/>
                        <a:latin typeface="Calibri"/>
                      </a:endParaRPr>
                    </a:p>
                    <a:p>
                      <a:pPr lvl="0">
                        <a:buNone/>
                      </a:pPr>
                      <a:endParaRPr lang="en-US" sz="1100" dirty="0">
                        <a:effectLst/>
                        <a:latin typeface="Calibri"/>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F3EA"/>
                    </a:solidFill>
                  </a:tcPr>
                </a:tc>
                <a:tc>
                  <a:txBody>
                    <a:bodyPr/>
                    <a:lstStyle/>
                    <a:p>
                      <a:pPr lvl="0" algn="ctr">
                        <a:buNone/>
                      </a:pPr>
                      <a:r>
                        <a:rPr lang="en-GB" sz="1100" kern="1200" dirty="0">
                          <a:solidFill>
                            <a:schemeClr val="dk1"/>
                          </a:solidFill>
                          <a:effectLst/>
                          <a:latin typeface="Calibri"/>
                          <a:ea typeface="+mn-ea"/>
                          <a:cs typeface="+mn-cs"/>
                        </a:rPr>
                        <a:t>Guy Fawkes and the Gunpowder Plot by </a:t>
                      </a:r>
                      <a:r>
                        <a:rPr lang="en-GB" sz="1100" kern="1200" dirty="0" err="1">
                          <a:solidFill>
                            <a:schemeClr val="dk1"/>
                          </a:solidFill>
                          <a:effectLst/>
                          <a:latin typeface="Calibri"/>
                          <a:ea typeface="+mn-ea"/>
                          <a:cs typeface="+mn-cs"/>
                        </a:rPr>
                        <a:t>Izzi</a:t>
                      </a:r>
                      <a:r>
                        <a:rPr lang="en-GB" sz="1100" kern="1200" dirty="0">
                          <a:solidFill>
                            <a:schemeClr val="dk1"/>
                          </a:solidFill>
                          <a:effectLst/>
                          <a:latin typeface="Calibri"/>
                          <a:ea typeface="+mn-ea"/>
                          <a:cs typeface="+mn-cs"/>
                        </a:rPr>
                        <a:t> Howell</a:t>
                      </a:r>
                    </a:p>
                    <a:p>
                      <a:pPr lvl="0" algn="ctr">
                        <a:buNone/>
                      </a:pPr>
                      <a:endParaRPr lang="en-US" dirty="0"/>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F3EA"/>
                    </a:solidFill>
                  </a:tcPr>
                </a:tc>
                <a:tc>
                  <a:txBody>
                    <a:bodyPr/>
                    <a:lstStyle/>
                    <a:p>
                      <a:pPr algn="ctr" fontAlgn="base"/>
                      <a:r>
                        <a:rPr lang="en-US" sz="1200" i="1" dirty="0">
                          <a:effectLst/>
                          <a:latin typeface="Calibri"/>
                        </a:rPr>
                        <a:t> </a:t>
                      </a:r>
                      <a:r>
                        <a:rPr lang="en-US" sz="1200" dirty="0">
                          <a:effectLst/>
                          <a:latin typeface="Calibri"/>
                        </a:rPr>
                        <a:t>There's a Pharaoh in our Bath</a:t>
                      </a:r>
                      <a:r>
                        <a:rPr lang="en-US" sz="1200" i="1" dirty="0">
                          <a:effectLst/>
                          <a:latin typeface="Calibri"/>
                        </a:rPr>
                        <a:t> by Jeremy Strong </a:t>
                      </a:r>
                      <a:endParaRPr lang="en-US" sz="1200" dirty="0">
                        <a:effectLst/>
                        <a:latin typeface="Calibri"/>
                      </a:endParaRPr>
                    </a:p>
                    <a:p>
                      <a:pPr fontAlgn="base"/>
                      <a:r>
                        <a:rPr lang="en-US" sz="1200" i="1" dirty="0">
                          <a:effectLst/>
                          <a:latin typeface="Calibri"/>
                        </a:rPr>
                        <a:t>   </a:t>
                      </a:r>
                      <a:endParaRPr lang="en-US" sz="1200" dirty="0">
                        <a:effectLst/>
                        <a:latin typeface="Calibri"/>
                      </a:endParaRPr>
                    </a:p>
                    <a:p>
                      <a:pPr algn="ctr" fontAlgn="base"/>
                      <a:r>
                        <a:rPr lang="en-US" sz="1200" i="1" dirty="0">
                          <a:effectLst/>
                          <a:latin typeface="Calibri"/>
                        </a:rPr>
                        <a:t>        </a:t>
                      </a:r>
                      <a:endParaRPr lang="en-US" sz="1200" dirty="0">
                        <a:effectLst/>
                        <a:latin typeface="Calibri"/>
                      </a:endParaRPr>
                    </a:p>
                    <a:p>
                      <a:pPr algn="ctr" fontAlgn="base"/>
                      <a:r>
                        <a:rPr lang="en-US" sz="1200" i="1" dirty="0">
                          <a:effectLst/>
                          <a:latin typeface="Calibri"/>
                        </a:rPr>
                        <a:t>    </a:t>
                      </a:r>
                      <a:endParaRPr lang="en-US" sz="1200" dirty="0">
                        <a:effectLst/>
                        <a:latin typeface="Calibri"/>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F3EA"/>
                    </a:solidFill>
                  </a:tcPr>
                </a:tc>
                <a:tc>
                  <a:txBody>
                    <a:bodyPr/>
                    <a:lstStyle/>
                    <a:p>
                      <a:pPr algn="ctr" fontAlgn="base"/>
                      <a:r>
                        <a:rPr lang="en-GB" sz="1200" dirty="0">
                          <a:effectLst/>
                          <a:latin typeface="Calibri"/>
                        </a:rPr>
                        <a:t>Lost in Egypt </a:t>
                      </a:r>
                      <a:r>
                        <a:rPr lang="en-GB" sz="1200" i="1" dirty="0">
                          <a:effectLst/>
                          <a:latin typeface="Calibri"/>
                        </a:rPr>
                        <a:t>by Nick Hunt</a:t>
                      </a:r>
                      <a:endParaRPr lang="en-GB" sz="1200" dirty="0">
                        <a:effectLst/>
                        <a:latin typeface="Calibri"/>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F3EA"/>
                    </a:solidFill>
                  </a:tcPr>
                </a:tc>
                <a:tc>
                  <a:txBody>
                    <a:bodyPr/>
                    <a:lstStyle/>
                    <a:p>
                      <a:pPr lvl="0" algn="ctr">
                        <a:lnSpc>
                          <a:spcPct val="100000"/>
                        </a:lnSpc>
                        <a:spcBef>
                          <a:spcPts val="0"/>
                        </a:spcBef>
                        <a:spcAft>
                          <a:spcPts val="0"/>
                        </a:spcAft>
                        <a:buNone/>
                      </a:pPr>
                      <a:r>
                        <a:rPr lang="en-GB" sz="1100" b="0" i="0" dirty="0">
                          <a:solidFill>
                            <a:srgbClr val="0F1111"/>
                          </a:solidFill>
                          <a:latin typeface="Calibri"/>
                        </a:rPr>
                        <a:t>My First Encyclopaedia of the Rainforest: A Great Big Book of Amazing Animals and Plants</a:t>
                      </a:r>
                      <a:endParaRPr lang="en-US" sz="1100" b="0" dirty="0">
                        <a:latin typeface="Calibri"/>
                      </a:endParaRPr>
                    </a:p>
                    <a:p>
                      <a:pPr lvl="0" algn="ctr">
                        <a:lnSpc>
                          <a:spcPct val="100000"/>
                        </a:lnSpc>
                        <a:spcBef>
                          <a:spcPts val="0"/>
                        </a:spcBef>
                        <a:spcAft>
                          <a:spcPts val="0"/>
                        </a:spcAft>
                        <a:buNone/>
                      </a:pPr>
                      <a:endParaRPr lang="en-GB" sz="1100" b="0" i="0">
                        <a:solidFill>
                          <a:srgbClr val="0F1111"/>
                        </a:solidFill>
                        <a:latin typeface="Calibri"/>
                      </a:endParaRPr>
                    </a:p>
                    <a:p>
                      <a:pPr lvl="0" algn="ctr">
                        <a:lnSpc>
                          <a:spcPct val="100000"/>
                        </a:lnSpc>
                        <a:spcBef>
                          <a:spcPts val="0"/>
                        </a:spcBef>
                        <a:spcAft>
                          <a:spcPts val="0"/>
                        </a:spcAft>
                        <a:buNone/>
                      </a:pPr>
                      <a:r>
                        <a:rPr lang="en-GB" sz="1100" b="0" i="0" dirty="0">
                          <a:solidFill>
                            <a:srgbClr val="0F1111"/>
                          </a:solidFill>
                          <a:latin typeface="Calibri"/>
                        </a:rPr>
                        <a:t>Richard </a:t>
                      </a:r>
                      <a:r>
                        <a:rPr lang="en-GB" sz="1100" b="0" i="0" dirty="0" err="1">
                          <a:solidFill>
                            <a:srgbClr val="0F1111"/>
                          </a:solidFill>
                          <a:latin typeface="Calibri"/>
                        </a:rPr>
                        <a:t>McGinlay</a:t>
                      </a:r>
                      <a:endParaRPr lang="en-GB" sz="1100" b="0" i="0" dirty="0">
                        <a:solidFill>
                          <a:srgbClr val="0F1111"/>
                        </a:solidFill>
                        <a:latin typeface="Calibri"/>
                      </a:endParaRPr>
                    </a:p>
                    <a:p>
                      <a:pPr lvl="0" algn="ctr">
                        <a:buNone/>
                      </a:pPr>
                      <a:endParaRPr lang="en-GB" sz="1400" i="1">
                        <a:effectLst/>
                        <a:latin typeface="Calibri"/>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F3EA"/>
                    </a:solidFill>
                  </a:tcPr>
                </a:tc>
                <a:tc>
                  <a:txBody>
                    <a:bodyPr/>
                    <a:lstStyle/>
                    <a:p>
                      <a:pPr lvl="0" algn="ctr">
                        <a:lnSpc>
                          <a:spcPct val="100000"/>
                        </a:lnSpc>
                        <a:spcBef>
                          <a:spcPts val="0"/>
                        </a:spcBef>
                        <a:spcAft>
                          <a:spcPts val="0"/>
                        </a:spcAft>
                        <a:buNone/>
                      </a:pPr>
                      <a:r>
                        <a:rPr lang="en-US" sz="1200" b="0" i="0" dirty="0">
                          <a:latin typeface="Calibri Light"/>
                        </a:rPr>
                        <a:t>The Secret Explorers and the Rainforest Rangers By SJ King</a:t>
                      </a:r>
                    </a:p>
                    <a:p>
                      <a:pPr lvl="0" algn="ctr">
                        <a:lnSpc>
                          <a:spcPct val="100000"/>
                        </a:lnSpc>
                        <a:spcBef>
                          <a:spcPts val="0"/>
                        </a:spcBef>
                        <a:spcAft>
                          <a:spcPts val="0"/>
                        </a:spcAft>
                        <a:buNone/>
                      </a:pPr>
                      <a:endParaRPr lang="en-US" sz="1200" b="0" i="0" dirty="0">
                        <a:latin typeface="Calibri Light"/>
                      </a:endParaRPr>
                    </a:p>
                    <a:p>
                      <a:pPr lvl="0" algn="ctr">
                        <a:lnSpc>
                          <a:spcPct val="100000"/>
                        </a:lnSpc>
                        <a:spcBef>
                          <a:spcPts val="0"/>
                        </a:spcBef>
                        <a:spcAft>
                          <a:spcPts val="0"/>
                        </a:spcAft>
                        <a:buNone/>
                      </a:pPr>
                      <a:endParaRPr lang="en-US" sz="1200" b="0" i="0" dirty="0">
                        <a:latin typeface="Calibri 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F3EA"/>
                    </a:solidFill>
                  </a:tcPr>
                </a:tc>
                <a:extLst>
                  <a:ext uri="{0D108BD9-81ED-4DB2-BD59-A6C34878D82A}">
                    <a16:rowId xmlns:a16="http://schemas.microsoft.com/office/drawing/2014/main" val="3115900819"/>
                  </a:ext>
                </a:extLst>
              </a:tr>
            </a:tbl>
          </a:graphicData>
        </a:graphic>
      </p:graphicFrame>
      <p:sp>
        <p:nvSpPr>
          <p:cNvPr id="19" name="Title 1">
            <a:extLst>
              <a:ext uri="{FF2B5EF4-FFF2-40B4-BE49-F238E27FC236}">
                <a16:creationId xmlns:a16="http://schemas.microsoft.com/office/drawing/2014/main" id="{97EED933-A6BC-8633-8502-DDFBE2E70550}"/>
              </a:ext>
            </a:extLst>
          </p:cNvPr>
          <p:cNvSpPr txBox="1">
            <a:spLocks/>
          </p:cNvSpPr>
          <p:nvPr/>
        </p:nvSpPr>
        <p:spPr>
          <a:xfrm>
            <a:off x="2479266" y="5714820"/>
            <a:ext cx="4995444" cy="114300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050">
              <a:solidFill>
                <a:schemeClr val="tx2"/>
              </a:solidFill>
              <a:latin typeface="Calibri" panose="020F0502020204030204" pitchFamily="34" charset="0"/>
              <a:ea typeface="Calibri" panose="020F0502020204030204" pitchFamily="34" charset="0"/>
              <a:cs typeface="Calibri" panose="020F0502020204030204" pitchFamily="34" charset="0"/>
            </a:endParaRPr>
          </a:p>
          <a:p>
            <a:r>
              <a:rPr lang="en-US" sz="2400" b="1">
                <a:latin typeface="Calibri Light"/>
                <a:ea typeface="Calibri Light"/>
                <a:cs typeface="Calibri Light"/>
              </a:rPr>
              <a:t>Please purchase a copy of these texts for the upcoming terms.</a:t>
            </a:r>
          </a:p>
        </p:txBody>
      </p:sp>
      <p:pic>
        <p:nvPicPr>
          <p:cNvPr id="22" name="Picture 21" descr="A book cover with a group of people&#10;&#10;Description automatically generated">
            <a:extLst>
              <a:ext uri="{FF2B5EF4-FFF2-40B4-BE49-F238E27FC236}">
                <a16:creationId xmlns:a16="http://schemas.microsoft.com/office/drawing/2014/main" id="{68398C11-C033-24C5-B4CA-C0201F02C500}"/>
              </a:ext>
            </a:extLst>
          </p:cNvPr>
          <p:cNvPicPr>
            <a:picLocks noChangeAspect="1"/>
          </p:cNvPicPr>
          <p:nvPr/>
        </p:nvPicPr>
        <p:blipFill>
          <a:blip r:embed="rId3"/>
          <a:stretch>
            <a:fillRect/>
          </a:stretch>
        </p:blipFill>
        <p:spPr>
          <a:xfrm>
            <a:off x="2723902" y="3138730"/>
            <a:ext cx="1028836" cy="1258608"/>
          </a:xfrm>
          <a:prstGeom prst="rect">
            <a:avLst/>
          </a:prstGeom>
        </p:spPr>
      </p:pic>
      <p:pic>
        <p:nvPicPr>
          <p:cNvPr id="23" name="Picture 22" descr="There's A Pharaoh In Our Bath!">
            <a:extLst>
              <a:ext uri="{FF2B5EF4-FFF2-40B4-BE49-F238E27FC236}">
                <a16:creationId xmlns:a16="http://schemas.microsoft.com/office/drawing/2014/main" id="{554135F4-24C6-4C7A-F86B-0A04CE9625FD}"/>
              </a:ext>
            </a:extLst>
          </p:cNvPr>
          <p:cNvPicPr>
            <a:picLocks noChangeAspect="1"/>
          </p:cNvPicPr>
          <p:nvPr/>
        </p:nvPicPr>
        <p:blipFill>
          <a:blip r:embed="rId4"/>
          <a:stretch>
            <a:fillRect/>
          </a:stretch>
        </p:blipFill>
        <p:spPr>
          <a:xfrm>
            <a:off x="3984891" y="3353191"/>
            <a:ext cx="1006209" cy="1616075"/>
          </a:xfrm>
          <a:prstGeom prst="rect">
            <a:avLst/>
          </a:prstGeom>
        </p:spPr>
      </p:pic>
      <p:pic>
        <p:nvPicPr>
          <p:cNvPr id="24" name="Picture 23" descr="Bug Club Independent Non Fiction Year 3 Brown A Lost in Egypt:  Amazon.co.uk: Hunter, Nick: 9781408273982: Books">
            <a:extLst>
              <a:ext uri="{FF2B5EF4-FFF2-40B4-BE49-F238E27FC236}">
                <a16:creationId xmlns:a16="http://schemas.microsoft.com/office/drawing/2014/main" id="{15AE455B-C071-3814-50A3-CB86E7A422B6}"/>
              </a:ext>
            </a:extLst>
          </p:cNvPr>
          <p:cNvPicPr>
            <a:picLocks noChangeAspect="1"/>
          </p:cNvPicPr>
          <p:nvPr/>
        </p:nvPicPr>
        <p:blipFill>
          <a:blip r:embed="rId5"/>
          <a:stretch>
            <a:fillRect/>
          </a:stretch>
        </p:blipFill>
        <p:spPr>
          <a:xfrm>
            <a:off x="5225906" y="3190601"/>
            <a:ext cx="1011383" cy="1439065"/>
          </a:xfrm>
          <a:prstGeom prst="rect">
            <a:avLst/>
          </a:prstGeom>
        </p:spPr>
      </p:pic>
      <p:pic>
        <p:nvPicPr>
          <p:cNvPr id="25" name="Picture 24" descr="My First Encyclopedia of the Rainforest: A Great Big Book of Amazing  Animals and Plants">
            <a:extLst>
              <a:ext uri="{FF2B5EF4-FFF2-40B4-BE49-F238E27FC236}">
                <a16:creationId xmlns:a16="http://schemas.microsoft.com/office/drawing/2014/main" id="{B3885EA3-ABAE-3558-360D-F17B40389C69}"/>
              </a:ext>
            </a:extLst>
          </p:cNvPr>
          <p:cNvPicPr>
            <a:picLocks noChangeAspect="1"/>
          </p:cNvPicPr>
          <p:nvPr/>
        </p:nvPicPr>
        <p:blipFill>
          <a:blip r:embed="rId6"/>
          <a:stretch>
            <a:fillRect/>
          </a:stretch>
        </p:blipFill>
        <p:spPr>
          <a:xfrm>
            <a:off x="6484815" y="4003791"/>
            <a:ext cx="1042663" cy="1439065"/>
          </a:xfrm>
          <a:prstGeom prst="rect">
            <a:avLst/>
          </a:prstGeom>
        </p:spPr>
      </p:pic>
      <p:pic>
        <p:nvPicPr>
          <p:cNvPr id="2" name="Picture 1" descr="A book cover with cartoon characters&#10;&#10;Description automatically generated">
            <a:extLst>
              <a:ext uri="{FF2B5EF4-FFF2-40B4-BE49-F238E27FC236}">
                <a16:creationId xmlns:a16="http://schemas.microsoft.com/office/drawing/2014/main" id="{73C8FCEF-3356-4C23-5BB5-4B97C2A998E2}"/>
              </a:ext>
            </a:extLst>
          </p:cNvPr>
          <p:cNvPicPr>
            <a:picLocks noChangeAspect="1"/>
          </p:cNvPicPr>
          <p:nvPr/>
        </p:nvPicPr>
        <p:blipFill>
          <a:blip r:embed="rId7"/>
          <a:stretch>
            <a:fillRect/>
          </a:stretch>
        </p:blipFill>
        <p:spPr>
          <a:xfrm>
            <a:off x="7713812" y="3523810"/>
            <a:ext cx="1033993" cy="1616075"/>
          </a:xfrm>
          <a:prstGeom prst="rect">
            <a:avLst/>
          </a:prstGeom>
        </p:spPr>
      </p:pic>
      <p:sp>
        <p:nvSpPr>
          <p:cNvPr id="13" name="Title 1">
            <a:extLst>
              <a:ext uri="{FF2B5EF4-FFF2-40B4-BE49-F238E27FC236}">
                <a16:creationId xmlns:a16="http://schemas.microsoft.com/office/drawing/2014/main" id="{0060E772-0C5B-4CD3-9818-663A84A7C978}"/>
              </a:ext>
            </a:extLst>
          </p:cNvPr>
          <p:cNvSpPr txBox="1">
            <a:spLocks/>
          </p:cNvSpPr>
          <p:nvPr/>
        </p:nvSpPr>
        <p:spPr>
          <a:xfrm>
            <a:off x="119344" y="208549"/>
            <a:ext cx="4995444" cy="11430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chemeClr val="tx2"/>
                </a:solidFill>
                <a:latin typeface="Calibri"/>
                <a:ea typeface="Calibri"/>
                <a:cs typeface="Calibri"/>
              </a:rPr>
              <a:t>NMR 2026/7</a:t>
            </a:r>
            <a:endParaRPr lang="en-US" sz="1400" dirty="0">
              <a:solidFill>
                <a:srgbClr val="000000"/>
              </a:solidFill>
              <a:latin typeface="Calibri"/>
              <a:ea typeface="Calibri"/>
              <a:cs typeface="Calibri"/>
            </a:endParaRPr>
          </a:p>
          <a:p>
            <a:pPr algn="l"/>
            <a:r>
              <a:rPr lang="en-GB" sz="3600" b="1" u="sng" dirty="0">
                <a:solidFill>
                  <a:srgbClr val="000000"/>
                </a:solidFill>
                <a:latin typeface="Calibri Light"/>
                <a:ea typeface="Calibri Light"/>
                <a:cs typeface="Calibri Light"/>
              </a:rPr>
              <a:t>Core Texts in Year 3</a:t>
            </a:r>
            <a:endParaRPr lang="en-US" sz="3600" b="1" u="sng" dirty="0">
              <a:solidFill>
                <a:srgbClr val="000000"/>
              </a:solidFill>
              <a:latin typeface="Calibri Light"/>
              <a:ea typeface="Calibri Light"/>
              <a:cs typeface="Calibri Light" panose="020F0302020204030204" pitchFamily="34" charset="0"/>
            </a:endParaRPr>
          </a:p>
        </p:txBody>
      </p:sp>
      <p:pic>
        <p:nvPicPr>
          <p:cNvPr id="5" name="Picture 4">
            <a:extLst>
              <a:ext uri="{FF2B5EF4-FFF2-40B4-BE49-F238E27FC236}">
                <a16:creationId xmlns:a16="http://schemas.microsoft.com/office/drawing/2014/main" id="{1FE6B3AE-6C0C-4FFD-8431-164D55CCB378}"/>
              </a:ext>
            </a:extLst>
          </p:cNvPr>
          <p:cNvPicPr>
            <a:picLocks noChangeAspect="1"/>
          </p:cNvPicPr>
          <p:nvPr/>
        </p:nvPicPr>
        <p:blipFill>
          <a:blip r:embed="rId8"/>
          <a:stretch>
            <a:fillRect/>
          </a:stretch>
        </p:blipFill>
        <p:spPr>
          <a:xfrm>
            <a:off x="1498255" y="3251891"/>
            <a:ext cx="939450" cy="1440875"/>
          </a:xfrm>
          <a:prstGeom prst="rect">
            <a:avLst/>
          </a:prstGeom>
        </p:spPr>
      </p:pic>
    </p:spTree>
    <p:extLst>
      <p:ext uri="{BB962C8B-B14F-4D97-AF65-F5344CB8AC3E}">
        <p14:creationId xmlns:p14="http://schemas.microsoft.com/office/powerpoint/2010/main" val="3655864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D3784-B92D-72BC-35C2-B15425333A9F}"/>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565B689-6674-E03D-659A-FE59022E21C0}"/>
              </a:ext>
            </a:extLst>
          </p:cNvPr>
          <p:cNvGraphicFramePr>
            <a:graphicFrameLocks noGrp="1"/>
          </p:cNvGraphicFramePr>
          <p:nvPr>
            <p:ph idx="1"/>
            <p:extLst>
              <p:ext uri="{D42A27DB-BD31-4B8C-83A1-F6EECF244321}">
                <p14:modId xmlns:p14="http://schemas.microsoft.com/office/powerpoint/2010/main" val="2684305050"/>
              </p:ext>
            </p:extLst>
          </p:nvPr>
        </p:nvGraphicFramePr>
        <p:xfrm>
          <a:off x="405909" y="1487654"/>
          <a:ext cx="8326647" cy="5101589"/>
        </p:xfrm>
        <a:graphic>
          <a:graphicData uri="http://schemas.openxmlformats.org/drawingml/2006/table">
            <a:tbl>
              <a:tblPr firstRow="1" bandRow="1">
                <a:tableStyleId>{7DF18680-E054-41AD-8BC1-D1AEF772440D}</a:tableStyleId>
              </a:tblPr>
              <a:tblGrid>
                <a:gridCol w="1189521">
                  <a:extLst>
                    <a:ext uri="{9D8B030D-6E8A-4147-A177-3AD203B41FA5}">
                      <a16:colId xmlns:a16="http://schemas.microsoft.com/office/drawing/2014/main" val="364002353"/>
                    </a:ext>
                  </a:extLst>
                </a:gridCol>
                <a:gridCol w="1189521">
                  <a:extLst>
                    <a:ext uri="{9D8B030D-6E8A-4147-A177-3AD203B41FA5}">
                      <a16:colId xmlns:a16="http://schemas.microsoft.com/office/drawing/2014/main" val="25226910"/>
                    </a:ext>
                  </a:extLst>
                </a:gridCol>
                <a:gridCol w="1189521">
                  <a:extLst>
                    <a:ext uri="{9D8B030D-6E8A-4147-A177-3AD203B41FA5}">
                      <a16:colId xmlns:a16="http://schemas.microsoft.com/office/drawing/2014/main" val="3769037266"/>
                    </a:ext>
                  </a:extLst>
                </a:gridCol>
                <a:gridCol w="1189521">
                  <a:extLst>
                    <a:ext uri="{9D8B030D-6E8A-4147-A177-3AD203B41FA5}">
                      <a16:colId xmlns:a16="http://schemas.microsoft.com/office/drawing/2014/main" val="561014788"/>
                    </a:ext>
                  </a:extLst>
                </a:gridCol>
                <a:gridCol w="1189521">
                  <a:extLst>
                    <a:ext uri="{9D8B030D-6E8A-4147-A177-3AD203B41FA5}">
                      <a16:colId xmlns:a16="http://schemas.microsoft.com/office/drawing/2014/main" val="119900842"/>
                    </a:ext>
                  </a:extLst>
                </a:gridCol>
                <a:gridCol w="1189521">
                  <a:extLst>
                    <a:ext uri="{9D8B030D-6E8A-4147-A177-3AD203B41FA5}">
                      <a16:colId xmlns:a16="http://schemas.microsoft.com/office/drawing/2014/main" val="2285099263"/>
                    </a:ext>
                  </a:extLst>
                </a:gridCol>
                <a:gridCol w="1189521">
                  <a:extLst>
                    <a:ext uri="{9D8B030D-6E8A-4147-A177-3AD203B41FA5}">
                      <a16:colId xmlns:a16="http://schemas.microsoft.com/office/drawing/2014/main" val="1512488607"/>
                    </a:ext>
                  </a:extLst>
                </a:gridCol>
              </a:tblGrid>
              <a:tr h="278130">
                <a:tc>
                  <a:txBody>
                    <a:bodyPr/>
                    <a:lstStyle/>
                    <a:p>
                      <a:endParaRPr lang="en-GB" sz="1400"/>
                    </a:p>
                  </a:txBody>
                  <a:tcPr marL="68580" marR="68580" marT="34290" marB="34290">
                    <a:solidFill>
                      <a:schemeClr val="bg1"/>
                    </a:solidFill>
                  </a:tcPr>
                </a:tc>
                <a:tc>
                  <a:txBody>
                    <a:bodyPr/>
                    <a:lstStyle/>
                    <a:p>
                      <a:pPr lvl="0" algn="ctr">
                        <a:buNone/>
                      </a:pPr>
                      <a:r>
                        <a:rPr lang="en-GB" sz="1400">
                          <a:solidFill>
                            <a:srgbClr val="000000"/>
                          </a:solidFill>
                          <a:latin typeface="Calibri"/>
                        </a:rPr>
                        <a:t>Autumn 1</a:t>
                      </a:r>
                    </a:p>
                  </a:txBody>
                  <a:tcPr marL="68580" marR="68580" marT="34290" marB="34290"/>
                </a:tc>
                <a:tc>
                  <a:txBody>
                    <a:bodyPr/>
                    <a:lstStyle/>
                    <a:p>
                      <a:pPr lvl="0" algn="ctr">
                        <a:buNone/>
                      </a:pPr>
                      <a:r>
                        <a:rPr lang="en-GB" sz="1400">
                          <a:solidFill>
                            <a:srgbClr val="000000"/>
                          </a:solidFill>
                          <a:latin typeface="Calibri"/>
                        </a:rPr>
                        <a:t>Autumn 2</a:t>
                      </a:r>
                    </a:p>
                  </a:txBody>
                  <a:tcPr marL="68580" marR="68580" marT="34290" marB="34290"/>
                </a:tc>
                <a:tc>
                  <a:txBody>
                    <a:bodyPr/>
                    <a:lstStyle/>
                    <a:p>
                      <a:pPr lvl="0" algn="ctr">
                        <a:buNone/>
                      </a:pPr>
                      <a:r>
                        <a:rPr lang="en-GB" sz="1400">
                          <a:solidFill>
                            <a:srgbClr val="000000"/>
                          </a:solidFill>
                          <a:latin typeface="Calibri"/>
                        </a:rPr>
                        <a:t>Spring 1</a:t>
                      </a:r>
                    </a:p>
                  </a:txBody>
                  <a:tcPr marL="68580" marR="68580" marT="34290" marB="34290"/>
                </a:tc>
                <a:tc>
                  <a:txBody>
                    <a:bodyPr/>
                    <a:lstStyle/>
                    <a:p>
                      <a:pPr algn="ctr"/>
                      <a:r>
                        <a:rPr lang="en-GB" sz="1400">
                          <a:solidFill>
                            <a:srgbClr val="000000"/>
                          </a:solidFill>
                          <a:latin typeface="Calibri"/>
                        </a:rPr>
                        <a:t>Spring 2</a:t>
                      </a:r>
                    </a:p>
                  </a:txBody>
                  <a:tcPr marL="68580" marR="68580" marT="34290" marB="34290"/>
                </a:tc>
                <a:tc>
                  <a:txBody>
                    <a:bodyPr/>
                    <a:lstStyle/>
                    <a:p>
                      <a:pPr algn="ctr"/>
                      <a:r>
                        <a:rPr lang="en-GB" sz="1400">
                          <a:solidFill>
                            <a:srgbClr val="000000"/>
                          </a:solidFill>
                          <a:latin typeface="Calibri"/>
                        </a:rPr>
                        <a:t>Summer 1</a:t>
                      </a:r>
                    </a:p>
                  </a:txBody>
                  <a:tcPr marL="68580" marR="68580" marT="34290" marB="34290"/>
                </a:tc>
                <a:tc>
                  <a:txBody>
                    <a:bodyPr/>
                    <a:lstStyle/>
                    <a:p>
                      <a:pPr algn="ctr"/>
                      <a:r>
                        <a:rPr lang="en-GB" sz="1400">
                          <a:solidFill>
                            <a:srgbClr val="000000"/>
                          </a:solidFill>
                          <a:latin typeface="Calibri"/>
                        </a:rPr>
                        <a:t>Summer 2</a:t>
                      </a:r>
                    </a:p>
                  </a:txBody>
                  <a:tcPr marL="68580" marR="68580" marT="34290" marB="34290"/>
                </a:tc>
                <a:extLst>
                  <a:ext uri="{0D108BD9-81ED-4DB2-BD59-A6C34878D82A}">
                    <a16:rowId xmlns:a16="http://schemas.microsoft.com/office/drawing/2014/main" val="1947122947"/>
                  </a:ext>
                </a:extLst>
              </a:tr>
              <a:tr h="278129">
                <a:tc>
                  <a:txBody>
                    <a:bodyPr/>
                    <a:lstStyle/>
                    <a:p>
                      <a:pPr lvl="0">
                        <a:buNone/>
                      </a:pPr>
                      <a:r>
                        <a:rPr lang="en-GB" sz="1200" b="1">
                          <a:latin typeface="Calibri"/>
                        </a:rPr>
                        <a:t>Theme</a:t>
                      </a:r>
                    </a:p>
                  </a:txBody>
                  <a:tcPr marL="68580" marR="68580" marT="34290" marB="34290"/>
                </a:tc>
                <a:tc gridSpan="2">
                  <a:txBody>
                    <a:bodyPr/>
                    <a:lstStyle/>
                    <a:p>
                      <a:pPr lvl="0" algn="ctr">
                        <a:buNone/>
                      </a:pPr>
                      <a:r>
                        <a:rPr lang="en-US" sz="1200">
                          <a:latin typeface="Calibri"/>
                        </a:rPr>
                        <a:t>Fireworks</a:t>
                      </a:r>
                      <a:endParaRPr lang="en-GB" sz="1200">
                        <a:latin typeface="Calibri"/>
                      </a:endParaRPr>
                    </a:p>
                  </a:txBody>
                  <a:tcPr marL="0" marR="0" marT="0" marB="0"/>
                </a:tc>
                <a:tc hMerge="1">
                  <a:txBody>
                    <a:bodyPr/>
                    <a:lstStyle/>
                    <a:p>
                      <a:endParaRPr lang="en-US"/>
                    </a:p>
                  </a:txBody>
                  <a:tcPr marL="0" marR="0" marT="0" marB="0" horzOverflow="overflow"/>
                </a:tc>
                <a:tc gridSpan="2">
                  <a:txBody>
                    <a:bodyPr/>
                    <a:lstStyle/>
                    <a:p>
                      <a:pPr lvl="0" algn="ctr">
                        <a:buNone/>
                      </a:pPr>
                      <a:r>
                        <a:rPr lang="en-US" sz="1200">
                          <a:latin typeface="Calibri"/>
                        </a:rPr>
                        <a:t>Tomb Raiders</a:t>
                      </a:r>
                      <a:endParaRPr lang="en-GB" sz="1200">
                        <a:latin typeface="Calibri"/>
                      </a:endParaRPr>
                    </a:p>
                  </a:txBody>
                  <a:tcPr marL="0" marR="0" marT="0" marB="0"/>
                </a:tc>
                <a:tc hMerge="1">
                  <a:txBody>
                    <a:bodyPr/>
                    <a:lstStyle/>
                    <a:p>
                      <a:endParaRPr lang="en-US"/>
                    </a:p>
                  </a:txBody>
                  <a:tcPr marL="0" marR="0" marT="0" marB="0" horzOverflow="overflow"/>
                </a:tc>
                <a:tc gridSpan="2">
                  <a:txBody>
                    <a:bodyPr/>
                    <a:lstStyle/>
                    <a:p>
                      <a:pPr lvl="0" algn="ctr">
                        <a:buNone/>
                      </a:pPr>
                      <a:r>
                        <a:rPr lang="en-US" sz="1200">
                          <a:latin typeface="Calibri"/>
                        </a:rPr>
                        <a:t>Rainforest Rangers</a:t>
                      </a:r>
                      <a:endParaRPr lang="en-GB" sz="1200">
                        <a:latin typeface="Calibri"/>
                      </a:endParaRPr>
                    </a:p>
                  </a:txBody>
                  <a:tcPr marL="0" marR="0" marT="0" marB="0"/>
                </a:tc>
                <a:tc hMerge="1">
                  <a:txBody>
                    <a:bodyPr/>
                    <a:lstStyle/>
                    <a:p>
                      <a:endParaRPr lang="en-US"/>
                    </a:p>
                  </a:txBody>
                  <a:tcPr marL="0" marR="0" marT="0" marB="0" horzOverflow="overflow"/>
                </a:tc>
                <a:extLst>
                  <a:ext uri="{0D108BD9-81ED-4DB2-BD59-A6C34878D82A}">
                    <a16:rowId xmlns:a16="http://schemas.microsoft.com/office/drawing/2014/main" val="318052074"/>
                  </a:ext>
                </a:extLst>
              </a:tr>
              <a:tr h="754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latin typeface="Calibri"/>
                        </a:rPr>
                        <a:t>Additional Texts - Fiction</a:t>
                      </a:r>
                      <a:endParaRPr lang="en-GB" sz="1200">
                        <a:latin typeface="Calibri"/>
                      </a:endParaRPr>
                    </a:p>
                    <a:p>
                      <a:pPr lvl="0">
                        <a:buNone/>
                      </a:pPr>
                      <a:endParaRPr lang="en-GB" sz="1200">
                        <a:latin typeface="Calibri"/>
                      </a:endParaRPr>
                    </a:p>
                  </a:txBody>
                  <a:tcPr marL="68580" marR="68580" marT="34290" marB="34290"/>
                </a:tc>
                <a:tc gridSpan="2">
                  <a:txBody>
                    <a:bodyPr/>
                    <a:lstStyle/>
                    <a:p>
                      <a:pPr marL="285750" lvl="0" indent="-285750" algn="l">
                        <a:buFont typeface="Arial" panose="020B0604020202020204" pitchFamily="34" charset="0"/>
                        <a:buChar char="•"/>
                      </a:pPr>
                      <a:r>
                        <a:rPr lang="en-US" sz="1000">
                          <a:latin typeface="Calibri"/>
                        </a:rPr>
                        <a:t>Black Powder </a:t>
                      </a:r>
                      <a:r>
                        <a:rPr lang="en-US" sz="1000" i="1">
                          <a:latin typeface="Calibri"/>
                        </a:rPr>
                        <a:t>by Ally Sherrick</a:t>
                      </a:r>
                    </a:p>
                    <a:p>
                      <a:pPr marL="285750" lvl="0" indent="-285750" algn="l">
                        <a:buFont typeface="Arial" panose="020B0604020202020204" pitchFamily="34" charset="0"/>
                        <a:buChar char="•"/>
                      </a:pPr>
                      <a:r>
                        <a:rPr lang="en-US" sz="1000" i="0">
                          <a:latin typeface="Calibri"/>
                        </a:rPr>
                        <a:t>Prince of Fire </a:t>
                      </a:r>
                      <a:r>
                        <a:rPr lang="en-US" sz="1000" i="1">
                          <a:latin typeface="Calibri"/>
                        </a:rPr>
                        <a:t>by Jatinder Verma </a:t>
                      </a:r>
                      <a:endParaRPr lang="en-US" sz="1000" i="0">
                        <a:latin typeface="Calibri"/>
                      </a:endParaRPr>
                    </a:p>
                  </a:txBody>
                  <a:tcPr marL="68580" marR="68580" marT="34290" marB="34290"/>
                </a:tc>
                <a:tc hMerge="1">
                  <a:txBody>
                    <a:bodyPr/>
                    <a:lstStyle/>
                    <a:p>
                      <a:endParaRPr lang="en-GB"/>
                    </a:p>
                  </a:txBody>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kern="1200" noProof="0">
                          <a:solidFill>
                            <a:srgbClr val="000000"/>
                          </a:solidFill>
                          <a:latin typeface="Calibri"/>
                          <a:ea typeface="+mn-ea"/>
                          <a:cs typeface="+mn-cs"/>
                        </a:rPr>
                        <a:t>The Boy Who Stole The Pharaoh's Lunch </a:t>
                      </a:r>
                      <a:r>
                        <a:rPr lang="en-US" sz="1000" b="0" i="1" u="none" strike="noStrike" kern="1200" noProof="0">
                          <a:solidFill>
                            <a:srgbClr val="000000"/>
                          </a:solidFill>
                          <a:latin typeface="Calibri"/>
                          <a:ea typeface="+mn-ea"/>
                          <a:cs typeface="+mn-cs"/>
                        </a:rPr>
                        <a:t>by Karen </a:t>
                      </a:r>
                      <a:r>
                        <a:rPr lang="en-US" sz="1000" b="0" i="1" u="none" strike="noStrike" kern="1200" noProof="0" err="1">
                          <a:solidFill>
                            <a:srgbClr val="000000"/>
                          </a:solidFill>
                          <a:latin typeface="Calibri"/>
                          <a:ea typeface="+mn-ea"/>
                          <a:cs typeface="+mn-cs"/>
                        </a:rPr>
                        <a:t>McCrombie</a:t>
                      </a:r>
                      <a:r>
                        <a:rPr lang="en-US" sz="1000" b="0" i="1" u="none" strike="noStrike" kern="1200" noProof="0">
                          <a:solidFill>
                            <a:srgbClr val="000000"/>
                          </a:solidFill>
                          <a:latin typeface="Calibri"/>
                          <a:ea typeface="+mn-ea"/>
                          <a:cs typeface="+mn-cs"/>
                        </a:rPr>
                        <a:t> and Anneli Bray</a:t>
                      </a:r>
                      <a:endParaRPr lang="en-US" sz="1000" b="0" i="0" u="none" strike="noStrike" kern="1200" noProof="0">
                        <a:solidFill>
                          <a:srgbClr val="000000"/>
                        </a:solidFill>
                        <a:latin typeface="Calibri"/>
                        <a:ea typeface="+mn-ea"/>
                        <a:cs typeface="+mn-cs"/>
                      </a:endParaRPr>
                    </a:p>
                    <a:p>
                      <a:pPr marL="285750" lvl="0" indent="-285750" algn="l">
                        <a:buFont typeface="Arial" panose="020B0604020202020204" pitchFamily="34" charset="0"/>
                        <a:buChar char="•"/>
                      </a:pPr>
                      <a:r>
                        <a:rPr lang="en-US" sz="1000">
                          <a:latin typeface="Calibri"/>
                        </a:rPr>
                        <a:t>Marcy and the Riddle of the Sphinx </a:t>
                      </a:r>
                      <a:r>
                        <a:rPr lang="en-US" sz="1000" i="1">
                          <a:latin typeface="Calibri"/>
                        </a:rPr>
                        <a:t>by Joe Todd Stanton</a:t>
                      </a:r>
                    </a:p>
                    <a:p>
                      <a:pPr marL="285750" lvl="0" indent="-285750" algn="l">
                        <a:buFont typeface="Arial" panose="020B0604020202020204" pitchFamily="34" charset="0"/>
                        <a:buChar char="•"/>
                      </a:pPr>
                      <a:r>
                        <a:rPr lang="en-US" sz="1000" i="0">
                          <a:latin typeface="Calibri"/>
                        </a:rPr>
                        <a:t>Cinderella of the Nile </a:t>
                      </a:r>
                      <a:r>
                        <a:rPr lang="en-US" sz="1000" i="1" u="none">
                          <a:latin typeface="Calibri"/>
                        </a:rPr>
                        <a:t>by Beverley Naidoo</a:t>
                      </a:r>
                      <a:endParaRPr lang="en-GB" sz="1000" i="0">
                        <a:latin typeface="Calibri"/>
                      </a:endParaRPr>
                    </a:p>
                  </a:txBody>
                  <a:tcPr marL="68580" marR="68580" marT="34290" marB="34290"/>
                </a:tc>
                <a:tc hMerge="1">
                  <a:txBody>
                    <a:bodyPr/>
                    <a:lstStyle/>
                    <a:p>
                      <a:endParaRPr lang="en-GB"/>
                    </a:p>
                  </a:txBody>
                  <a:tcPr/>
                </a:tc>
                <a:tc gridSpan="2">
                  <a:txBody>
                    <a:bodyPr/>
                    <a:lstStyle/>
                    <a:p>
                      <a:pPr marL="285750" lvl="0" indent="-285750" algn="l">
                        <a:buFont typeface="Arial" panose="020B0604020202020204" pitchFamily="34" charset="0"/>
                        <a:buChar char="•"/>
                      </a:pPr>
                      <a:r>
                        <a:rPr lang="en-GB" sz="1000">
                          <a:latin typeface="Calibri"/>
                        </a:rPr>
                        <a:t>The Secret Explorers and the Rainforest Rangers By SJ King</a:t>
                      </a:r>
                    </a:p>
                    <a:p>
                      <a:pPr marL="285750" lvl="0" indent="-285750" algn="l">
                        <a:buFont typeface="Arial" panose="020B0604020202020204" pitchFamily="34" charset="0"/>
                        <a:buChar char="•"/>
                      </a:pPr>
                      <a:r>
                        <a:rPr lang="en-US" sz="1000">
                          <a:latin typeface="Calibri"/>
                        </a:rPr>
                        <a:t>There's a Rang-Tan In My Bedroom by James Sellick</a:t>
                      </a:r>
                      <a:endParaRPr lang="en-GB" sz="1000">
                        <a:latin typeface="Calibri"/>
                      </a:endParaRPr>
                    </a:p>
                    <a:p>
                      <a:pPr marL="285750" lvl="0" indent="-285750" algn="l">
                        <a:buFont typeface="Arial" panose="020B0604020202020204" pitchFamily="34" charset="0"/>
                        <a:buChar char="•"/>
                      </a:pPr>
                      <a:r>
                        <a:rPr lang="en-GB" sz="1000">
                          <a:latin typeface="Calibri"/>
                        </a:rPr>
                        <a:t>One Day on our Blue Planet: In the Rainforest </a:t>
                      </a:r>
                      <a:r>
                        <a:rPr lang="en-GB" sz="1000" i="1">
                          <a:latin typeface="Calibri"/>
                        </a:rPr>
                        <a:t>By Ella Bailey</a:t>
                      </a:r>
                      <a:r>
                        <a:rPr lang="en-GB" sz="1000">
                          <a:latin typeface="Calibri"/>
                        </a:rPr>
                        <a:t> </a:t>
                      </a:r>
                    </a:p>
                    <a:p>
                      <a:pPr marL="285750" lvl="0" indent="-285750" algn="l">
                        <a:buFont typeface="Arial" panose="020B0604020202020204" pitchFamily="34" charset="0"/>
                        <a:buChar char="•"/>
                      </a:pPr>
                      <a:r>
                        <a:rPr lang="en-GB" sz="1000">
                          <a:latin typeface="Calibri"/>
                        </a:rPr>
                        <a:t>Over and Under the Rainforest </a:t>
                      </a:r>
                      <a:r>
                        <a:rPr lang="en-GB" sz="1000" i="1">
                          <a:latin typeface="Calibri"/>
                        </a:rPr>
                        <a:t>By Kate Messner</a:t>
                      </a:r>
                    </a:p>
                    <a:p>
                      <a:pPr marL="285750" lvl="0" indent="-285750" algn="l">
                        <a:buFont typeface="Arial" panose="020B0604020202020204" pitchFamily="34" charset="0"/>
                        <a:buChar char="•"/>
                      </a:pPr>
                      <a:endParaRPr lang="en-GB" sz="1000" i="1">
                        <a:latin typeface="Calibri"/>
                      </a:endParaRPr>
                    </a:p>
                    <a:p>
                      <a:pPr marL="285750" lvl="0" indent="-285750" algn="l">
                        <a:buFont typeface="Arial" panose="020B0604020202020204" pitchFamily="34" charset="0"/>
                        <a:buChar char="•"/>
                      </a:pPr>
                      <a:endParaRPr lang="en-GB" sz="1000">
                        <a:latin typeface="Calibri"/>
                      </a:endParaRPr>
                    </a:p>
                  </a:txBody>
                  <a:tcPr marL="68580" marR="68580" marT="34290" marB="34290"/>
                </a:tc>
                <a:tc hMerge="1">
                  <a:txBody>
                    <a:bodyPr/>
                    <a:lstStyle/>
                    <a:p>
                      <a:endParaRPr lang="en-GB"/>
                    </a:p>
                  </a:txBody>
                  <a:tcPr/>
                </a:tc>
                <a:extLst>
                  <a:ext uri="{0D108BD9-81ED-4DB2-BD59-A6C34878D82A}">
                    <a16:rowId xmlns:a16="http://schemas.microsoft.com/office/drawing/2014/main" val="2100726353"/>
                  </a:ext>
                </a:extLst>
              </a:tr>
              <a:tr h="754380">
                <a:tc>
                  <a:txBody>
                    <a:bodyPr/>
                    <a:lstStyle/>
                    <a:p>
                      <a:pPr lvl="0">
                        <a:buNone/>
                      </a:pPr>
                      <a:r>
                        <a:rPr lang="en-GB" sz="1200" b="1">
                          <a:latin typeface="Calibri"/>
                        </a:rPr>
                        <a:t>Additional Texts – Non-Fiction</a:t>
                      </a:r>
                      <a:endParaRPr lang="en-GB" sz="1200">
                        <a:latin typeface="Calibri"/>
                      </a:endParaRPr>
                    </a:p>
                  </a:txBody>
                  <a:tcPr marL="68580" marR="68580" marT="34290" marB="34290"/>
                </a:tc>
                <a:tc gridSpan="2">
                  <a:txBody>
                    <a:bodyPr/>
                    <a:lstStyle/>
                    <a:p>
                      <a:pPr marL="285750" lvl="0" indent="-285750" algn="l">
                        <a:buFont typeface="Arial" panose="020B0604020202020204" pitchFamily="34" charset="0"/>
                        <a:buChar char="•"/>
                      </a:pPr>
                      <a:r>
                        <a:rPr lang="en-US" sz="1000">
                          <a:latin typeface="Calibri"/>
                        </a:rPr>
                        <a:t>The Gunpowder Plot </a:t>
                      </a:r>
                      <a:r>
                        <a:rPr lang="en-US" sz="1000" i="1">
                          <a:latin typeface="Calibri"/>
                        </a:rPr>
                        <a:t>by Rob Lloyd Jones </a:t>
                      </a:r>
                    </a:p>
                    <a:p>
                      <a:pPr marL="285750" lvl="0" indent="-285750" algn="l">
                        <a:buFont typeface="Arial" panose="020B0604020202020204" pitchFamily="34" charset="0"/>
                        <a:buChar char="•"/>
                      </a:pPr>
                      <a:r>
                        <a:rPr lang="en-US" sz="1000">
                          <a:latin typeface="Calibri"/>
                        </a:rPr>
                        <a:t>Celebrate the World: Diwali </a:t>
                      </a:r>
                      <a:r>
                        <a:rPr lang="en-US" sz="1000" i="1" u="none">
                          <a:latin typeface="Calibri"/>
                        </a:rPr>
                        <a:t>by Hannah Eliot and Archana Sreenivasan</a:t>
                      </a:r>
                      <a:endParaRPr lang="en-US" sz="1000">
                        <a:latin typeface="Calibri"/>
                      </a:endParaRPr>
                    </a:p>
                    <a:p>
                      <a:pPr marL="285750" lvl="0" indent="-285750" algn="l">
                        <a:buFont typeface="Arial" panose="020B0604020202020204" pitchFamily="34" charset="0"/>
                        <a:buChar char="•"/>
                      </a:pPr>
                      <a:endParaRPr lang="en-GB" sz="1000">
                        <a:latin typeface="Calibri"/>
                      </a:endParaRPr>
                    </a:p>
                  </a:txBody>
                  <a:tcPr marL="68580" marR="68580" marT="34290" marB="34290"/>
                </a:tc>
                <a:tc hMerge="1">
                  <a:txBody>
                    <a:bodyPr/>
                    <a:lstStyle/>
                    <a:p>
                      <a:endParaRPr lang="en-US"/>
                    </a:p>
                  </a:txBody>
                  <a:tcPr/>
                </a:tc>
                <a:tc gridSpan="2">
                  <a:txBody>
                    <a:bodyPr/>
                    <a:lstStyle/>
                    <a:p>
                      <a:pPr marL="285750" lvl="0" indent="-285750" algn="l">
                        <a:lnSpc>
                          <a:spcPct val="100000"/>
                        </a:lnSpc>
                        <a:buFont typeface="Arial" panose="020B0604020202020204" pitchFamily="34" charset="0"/>
                        <a:buChar char="•"/>
                      </a:pPr>
                      <a:r>
                        <a:rPr lang="en-US" sz="1000" b="0" i="0" u="none" strike="noStrike" baseline="0" noProof="0">
                          <a:solidFill>
                            <a:srgbClr val="000000"/>
                          </a:solidFill>
                          <a:latin typeface="Calibri"/>
                        </a:rPr>
                        <a:t>Egyptology: Search for the Tomb of Osiris</a:t>
                      </a:r>
                      <a:endParaRPr lang="en-US" sz="1000">
                        <a:latin typeface="Calibri"/>
                      </a:endParaRPr>
                    </a:p>
                    <a:p>
                      <a:pPr marL="285750" lvl="0" indent="-285750" algn="l">
                        <a:buFont typeface="Arial" panose="020B0604020202020204" pitchFamily="34" charset="0"/>
                        <a:buChar char="•"/>
                      </a:pPr>
                      <a:r>
                        <a:rPr lang="en-US" sz="1000" b="0" i="1" u="none" strike="noStrike" noProof="0">
                          <a:solidFill>
                            <a:srgbClr val="000000"/>
                          </a:solidFill>
                          <a:latin typeface="Calibri"/>
                        </a:rPr>
                        <a:t>By Dugald Steer </a:t>
                      </a:r>
                    </a:p>
                    <a:p>
                      <a:pPr marL="285750" lvl="0" indent="-285750" algn="l">
                        <a:buFont typeface="Arial" panose="020B0604020202020204" pitchFamily="34" charset="0"/>
                        <a:buChar char="•"/>
                      </a:pPr>
                      <a:r>
                        <a:rPr lang="en-US" sz="1000" b="0" i="0" u="none" strike="noStrike" noProof="0">
                          <a:solidFill>
                            <a:srgbClr val="000000"/>
                          </a:solidFill>
                          <a:latin typeface="Calibri"/>
                        </a:rPr>
                        <a:t>Egypt Magnified</a:t>
                      </a:r>
                      <a:r>
                        <a:rPr lang="en-US" sz="1000" b="0" i="1" u="none" strike="noStrike" noProof="0">
                          <a:solidFill>
                            <a:srgbClr val="000000"/>
                          </a:solidFill>
                          <a:latin typeface="Calibri"/>
                        </a:rPr>
                        <a:t> By David Long and Harry Bloom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0">
                          <a:latin typeface="Calibri"/>
                        </a:rPr>
                        <a:t>Tutankhamun’s Treasure </a:t>
                      </a:r>
                      <a:r>
                        <a:rPr lang="en-US" sz="1000" i="1">
                          <a:latin typeface="Calibri"/>
                        </a:rPr>
                        <a:t>by David Long</a:t>
                      </a:r>
                      <a:endParaRPr lang="en-US" sz="1000" i="0">
                        <a:latin typeface="Calibri"/>
                      </a:endParaRPr>
                    </a:p>
                  </a:txBody>
                  <a:tcPr marL="68580" marR="68580" marT="34290" marB="34290"/>
                </a:tc>
                <a:tc hMerge="1">
                  <a:txBody>
                    <a:bodyPr/>
                    <a:lstStyle/>
                    <a:p>
                      <a:endParaRPr lang="en-US"/>
                    </a:p>
                  </a:txBody>
                  <a:tcPr/>
                </a:tc>
                <a:tc gridSpan="2">
                  <a:txBody>
                    <a:bodyPr/>
                    <a:lstStyle/>
                    <a:p>
                      <a:pPr marL="285750" lvl="0" indent="-285750" algn="l">
                        <a:buFont typeface="Arial" panose="020B0604020202020204" pitchFamily="34" charset="0"/>
                        <a:buChar char="•"/>
                      </a:pPr>
                      <a:r>
                        <a:rPr lang="en-GB" sz="1000" i="0">
                          <a:latin typeface="Calibri"/>
                        </a:rPr>
                        <a:t>The Rainforest Book B</a:t>
                      </a:r>
                      <a:r>
                        <a:rPr lang="en-GB" sz="1000" i="1">
                          <a:latin typeface="Calibri"/>
                        </a:rPr>
                        <a:t>y Charlotte Milner</a:t>
                      </a:r>
                    </a:p>
                    <a:p>
                      <a:pPr marL="285750" lvl="0" indent="-285750" algn="l">
                        <a:buFont typeface="Arial" panose="020B0604020202020204" pitchFamily="34" charset="0"/>
                        <a:buChar char="•"/>
                      </a:pPr>
                      <a:r>
                        <a:rPr lang="en-GB" sz="1000" i="0">
                          <a:latin typeface="Calibri"/>
                        </a:rPr>
                        <a:t>Let’s Save the Amazon By Catherine Barr </a:t>
                      </a:r>
                    </a:p>
                    <a:p>
                      <a:pPr marL="285750" lvl="0" indent="-285750" algn="l">
                        <a:buFont typeface="Arial" panose="020B0604020202020204" pitchFamily="34" charset="0"/>
                        <a:buChar char="•"/>
                      </a:pPr>
                      <a:r>
                        <a:rPr lang="en-GB" sz="1000" i="0">
                          <a:latin typeface="Calibri"/>
                        </a:rPr>
                        <a:t>The Where on Earth Book of Rainforests </a:t>
                      </a:r>
                      <a:r>
                        <a:rPr lang="en-GB" sz="1000" i="1">
                          <a:latin typeface="Calibri"/>
                        </a:rPr>
                        <a:t>By Susie Brooks</a:t>
                      </a:r>
                    </a:p>
                    <a:p>
                      <a:pPr marL="285750" lvl="0" indent="-285750" algn="l">
                        <a:buFont typeface="Arial" panose="020B0604020202020204" pitchFamily="34" charset="0"/>
                        <a:buChar char="•"/>
                      </a:pPr>
                      <a:endParaRPr lang="en-GB" sz="1000" i="0">
                        <a:latin typeface="Calibri"/>
                      </a:endParaRPr>
                    </a:p>
                    <a:p>
                      <a:pPr marL="285750" lvl="0" indent="-285750" algn="l">
                        <a:buFont typeface="Arial" panose="020B0604020202020204" pitchFamily="34" charset="0"/>
                        <a:buChar char="•"/>
                      </a:pPr>
                      <a:endParaRPr lang="en-GB" sz="1000" i="1">
                        <a:latin typeface="Calibri"/>
                      </a:endParaRPr>
                    </a:p>
                    <a:p>
                      <a:pPr marL="285750" lvl="0" indent="-285750" algn="l">
                        <a:buFont typeface="Arial" panose="020B0604020202020204" pitchFamily="34" charset="0"/>
                        <a:buChar char="•"/>
                      </a:pPr>
                      <a:endParaRPr lang="en-GB" sz="1000" i="0">
                        <a:latin typeface="Calibri"/>
                      </a:endParaRPr>
                    </a:p>
                  </a:txBody>
                  <a:tcPr marL="68580" marR="68580" marT="34290" marB="34290"/>
                </a:tc>
                <a:tc hMerge="1">
                  <a:txBody>
                    <a:bodyPr/>
                    <a:lstStyle/>
                    <a:p>
                      <a:endParaRPr lang="en-US"/>
                    </a:p>
                  </a:txBody>
                  <a:tcPr/>
                </a:tc>
                <a:extLst>
                  <a:ext uri="{0D108BD9-81ED-4DB2-BD59-A6C34878D82A}">
                    <a16:rowId xmlns:a16="http://schemas.microsoft.com/office/drawing/2014/main" val="890483721"/>
                  </a:ext>
                </a:extLst>
              </a:tr>
              <a:tr h="342900">
                <a:tc>
                  <a:txBody>
                    <a:bodyPr/>
                    <a:lstStyle/>
                    <a:p>
                      <a:pPr lvl="0">
                        <a:buNone/>
                      </a:pPr>
                      <a:r>
                        <a:rPr lang="en-GB" sz="1200" b="1">
                          <a:latin typeface="Calibri"/>
                        </a:rPr>
                        <a:t>Poetry</a:t>
                      </a:r>
                      <a:endParaRPr lang="en-GB" sz="1200">
                        <a:latin typeface="Calibri"/>
                      </a:endParaRPr>
                    </a:p>
                  </a:txBody>
                  <a:tcPr marL="68580" marR="68580" marT="34290" marB="34290"/>
                </a:tc>
                <a:tc gridSpan="2">
                  <a:txBody>
                    <a:bodyPr/>
                    <a:lstStyle/>
                    <a:p>
                      <a:pPr marL="285750" lvl="0" indent="-285750" algn="l">
                        <a:buFont typeface="Arial" panose="020B0604020202020204" pitchFamily="34" charset="0"/>
                        <a:buChar char="•"/>
                      </a:pPr>
                      <a:r>
                        <a:rPr lang="en-US" sz="1000">
                          <a:latin typeface="Calibri"/>
                        </a:rPr>
                        <a:t>Zim Zam Zoo! </a:t>
                      </a:r>
                      <a:r>
                        <a:rPr lang="en-US" sz="1000" i="1">
                          <a:latin typeface="Calibri"/>
                        </a:rPr>
                        <a:t>by </a:t>
                      </a:r>
                      <a:r>
                        <a:rPr lang="en-US" sz="1000" i="1" baseline="0">
                          <a:latin typeface="Calibri"/>
                        </a:rPr>
                        <a:t>James Carter </a:t>
                      </a:r>
                      <a:r>
                        <a:rPr lang="en-US" sz="1000" baseline="0">
                          <a:latin typeface="Calibri"/>
                        </a:rPr>
                        <a:t>(Firework Poem)</a:t>
                      </a:r>
                      <a:endParaRPr lang="en-US" sz="1000">
                        <a:latin typeface="Calibri"/>
                      </a:endParaRPr>
                    </a:p>
                  </a:txBody>
                  <a:tcPr marL="68580" marR="68580" marT="34290" marB="34290"/>
                </a:tc>
                <a:tc hMerge="1">
                  <a:txBody>
                    <a:bodyPr/>
                    <a:lstStyle/>
                    <a:p>
                      <a:pPr lvl="0">
                        <a:buNone/>
                      </a:pPr>
                      <a:endParaRPr lang="en-GB" sz="1600"/>
                    </a:p>
                  </a:txBody>
                  <a:tcPr/>
                </a:tc>
                <a:tc gridSpan="2">
                  <a:txBody>
                    <a:bodyPr/>
                    <a:lstStyle/>
                    <a:p>
                      <a:pPr marL="285750" lvl="0" indent="-285750" algn="l">
                        <a:buFont typeface="Arial" panose="020B0604020202020204" pitchFamily="34" charset="0"/>
                        <a:buChar char="•"/>
                      </a:pPr>
                      <a:r>
                        <a:rPr lang="en-US" sz="1000" i="0">
                          <a:latin typeface="Calibri"/>
                        </a:rPr>
                        <a:t>The Puffin Book of Utterly Brilliant</a:t>
                      </a:r>
                      <a:r>
                        <a:rPr lang="en-US" sz="1000" i="1">
                          <a:latin typeface="Calibri"/>
                        </a:rPr>
                        <a:t> Poetry Edited by Brian Patten</a:t>
                      </a:r>
                    </a:p>
                  </a:txBody>
                  <a:tcPr marL="68580" marR="68580" marT="34290" marB="34290"/>
                </a:tc>
                <a:tc hMerge="1">
                  <a:txBody>
                    <a:bodyPr/>
                    <a:lstStyle/>
                    <a:p>
                      <a:pPr lvl="0">
                        <a:buNone/>
                      </a:pPr>
                      <a:endParaRPr lang="en-GB" sz="1600"/>
                    </a:p>
                  </a:txBody>
                  <a:tcPr/>
                </a:tc>
                <a:tc gridSpan="2">
                  <a:txBody>
                    <a:bodyPr/>
                    <a:lstStyle/>
                    <a:p>
                      <a:pPr marL="285750" lvl="0" indent="-285750" algn="l">
                        <a:buFont typeface="Arial" panose="020B0604020202020204" pitchFamily="34" charset="0"/>
                        <a:buChar char="•"/>
                      </a:pPr>
                      <a:r>
                        <a:rPr lang="en-US" sz="1000">
                          <a:latin typeface="Calibri"/>
                        </a:rPr>
                        <a:t>The Rainforest and Other Poems- </a:t>
                      </a:r>
                      <a:r>
                        <a:rPr lang="en-US" sz="1000" i="1">
                          <a:latin typeface="Calibri"/>
                        </a:rPr>
                        <a:t>By Debbie Croft </a:t>
                      </a:r>
                      <a:endParaRPr lang="en-US" sz="1000">
                        <a:latin typeface="Calibri"/>
                      </a:endParaRPr>
                    </a:p>
                  </a:txBody>
                  <a:tcPr marL="68580" marR="68580" marT="34290" marB="34290"/>
                </a:tc>
                <a:tc hMerge="1">
                  <a:txBody>
                    <a:bodyPr/>
                    <a:lstStyle/>
                    <a:p>
                      <a:pPr lvl="0">
                        <a:buNone/>
                      </a:pPr>
                      <a:endParaRPr lang="en-GB" sz="1600"/>
                    </a:p>
                  </a:txBody>
                  <a:tcPr/>
                </a:tc>
                <a:extLst>
                  <a:ext uri="{0D108BD9-81ED-4DB2-BD59-A6C34878D82A}">
                    <a16:rowId xmlns:a16="http://schemas.microsoft.com/office/drawing/2014/main" val="453594072"/>
                  </a:ext>
                </a:extLst>
              </a:tr>
              <a:tr h="754380">
                <a:tc>
                  <a:txBody>
                    <a:bodyPr/>
                    <a:lstStyle/>
                    <a:p>
                      <a:pPr lvl="0">
                        <a:buNone/>
                      </a:pPr>
                      <a:r>
                        <a:rPr lang="en-GB" sz="1200" b="1">
                          <a:latin typeface="Calibri"/>
                        </a:rPr>
                        <a:t>Recommended Reads</a:t>
                      </a:r>
                      <a:endParaRPr lang="en-GB" sz="1200">
                        <a:latin typeface="Calibri"/>
                      </a:endParaRPr>
                    </a:p>
                  </a:txBody>
                  <a:tcPr marL="68580" marR="68580" marT="34290" marB="34290"/>
                </a:tc>
                <a:tc gridSpan="2">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000">
                          <a:latin typeface="Calibri"/>
                        </a:rPr>
                        <a:t>Flat Stanley:  The Egyptian Grave Robbery </a:t>
                      </a:r>
                      <a:r>
                        <a:rPr lang="en-US" sz="1000" i="1">
                          <a:latin typeface="Calibri"/>
                        </a:rPr>
                        <a:t>by Sara Pennypacker</a:t>
                      </a:r>
                      <a:endParaRPr lang="en-US" sz="1000">
                        <a:latin typeface="Calibri"/>
                      </a:endParaRPr>
                    </a:p>
                    <a:p>
                      <a:pPr marL="285750" lvl="0" indent="-285750" algn="l">
                        <a:buFont typeface="Arial" panose="020B0604020202020204" pitchFamily="34" charset="0"/>
                        <a:buChar char="•"/>
                      </a:pPr>
                      <a:r>
                        <a:rPr lang="en-US" sz="1000">
                          <a:latin typeface="Calibri"/>
                        </a:rPr>
                        <a:t>The Iron Man </a:t>
                      </a:r>
                      <a:r>
                        <a:rPr lang="en-US" sz="1000" i="1">
                          <a:latin typeface="Calibri"/>
                        </a:rPr>
                        <a:t>by Ted Hughes</a:t>
                      </a:r>
                    </a:p>
                    <a:p>
                      <a:pPr marL="285750" lvl="0" indent="-285750" algn="l">
                        <a:buFont typeface="Arial" panose="020B0604020202020204" pitchFamily="34" charset="0"/>
                        <a:buChar char="•"/>
                      </a:pPr>
                      <a:r>
                        <a:rPr lang="en-US" sz="1000" i="0">
                          <a:latin typeface="Calibri"/>
                        </a:rPr>
                        <a:t>Charlotte's Web </a:t>
                      </a:r>
                      <a:r>
                        <a:rPr lang="en-US" sz="1000" i="1">
                          <a:latin typeface="Calibri"/>
                        </a:rPr>
                        <a:t>by E. B White and Garth Williams</a:t>
                      </a:r>
                    </a:p>
                  </a:txBody>
                  <a:tcPr marL="68580" marR="68580" marT="34290" marB="34290"/>
                </a:tc>
                <a:tc hMerge="1">
                  <a:txBody>
                    <a:bodyPr/>
                    <a:lstStyle/>
                    <a:p>
                      <a:pPr lvl="0">
                        <a:buNone/>
                      </a:pPr>
                      <a:endParaRPr lang="en-GB" sz="1600"/>
                    </a:p>
                  </a:txBody>
                  <a:tcPr/>
                </a:tc>
                <a:tc gridSpan="2">
                  <a:txBody>
                    <a:bodyPr/>
                    <a:lstStyle/>
                    <a:p>
                      <a:pPr marL="285750" lvl="0" indent="-285750" algn="l">
                        <a:buFont typeface="Arial" panose="020B0604020202020204" pitchFamily="34" charset="0"/>
                        <a:buChar char="•"/>
                      </a:pPr>
                      <a:r>
                        <a:rPr lang="en-GB" sz="1000">
                          <a:latin typeface="Calibri"/>
                        </a:rPr>
                        <a:t>What would you be in Ancient Egypt? - </a:t>
                      </a:r>
                      <a:r>
                        <a:rPr lang="en-GB" sz="1000" i="1">
                          <a:latin typeface="Calibri"/>
                        </a:rPr>
                        <a:t>By</a:t>
                      </a:r>
                      <a:r>
                        <a:rPr lang="en-GB" sz="1000">
                          <a:latin typeface="Calibri"/>
                        </a:rPr>
                        <a:t> </a:t>
                      </a:r>
                      <a:r>
                        <a:rPr lang="en-GB" sz="1000" i="1">
                          <a:latin typeface="Calibri"/>
                        </a:rPr>
                        <a:t>David Owen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a:latin typeface="Calibri"/>
                        </a:rPr>
                        <a:t>The Ancient Egyptian Sleepover </a:t>
                      </a:r>
                      <a:r>
                        <a:rPr lang="en-US" sz="1000" i="1">
                          <a:latin typeface="Calibri"/>
                        </a:rPr>
                        <a:t>by Stephen Davies</a:t>
                      </a:r>
                    </a:p>
                    <a:p>
                      <a:pPr marL="0" marR="0" lvl="0" indent="0" algn="l">
                        <a:lnSpc>
                          <a:spcPct val="100000"/>
                        </a:lnSpc>
                        <a:spcBef>
                          <a:spcPts val="0"/>
                        </a:spcBef>
                        <a:spcAft>
                          <a:spcPts val="0"/>
                        </a:spcAft>
                        <a:buClrTx/>
                        <a:buSzTx/>
                        <a:buNone/>
                      </a:pPr>
                      <a:endParaRPr lang="en-US" sz="1000" i="1">
                        <a:latin typeface="Calibri"/>
                      </a:endParaRPr>
                    </a:p>
                    <a:p>
                      <a:pPr marL="285750" lvl="0" indent="-285750" algn="l">
                        <a:buFont typeface="Arial" panose="020B0604020202020204" pitchFamily="34" charset="0"/>
                        <a:buChar char="•"/>
                      </a:pPr>
                      <a:endParaRPr lang="en-GB" sz="1000" i="1">
                        <a:latin typeface="Calibri"/>
                      </a:endParaRPr>
                    </a:p>
                  </a:txBody>
                  <a:tcPr marL="68580" marR="68580" marT="34290" marB="34290"/>
                </a:tc>
                <a:tc hMerge="1">
                  <a:txBody>
                    <a:bodyPr/>
                    <a:lstStyle/>
                    <a:p>
                      <a:endParaRPr lang="en-US"/>
                    </a:p>
                  </a:txBody>
                  <a:tcPr/>
                </a:tc>
                <a:tc gridSpan="2">
                  <a:txBody>
                    <a:bodyPr/>
                    <a:lstStyle/>
                    <a:p>
                      <a:pPr marL="285750" lvl="0" indent="-285750" algn="l">
                        <a:buFont typeface="Arial" panose="020B0604020202020204" pitchFamily="34" charset="0"/>
                        <a:buChar char="•"/>
                      </a:pPr>
                      <a:r>
                        <a:rPr lang="en-GB" sz="1000" i="0">
                          <a:latin typeface="Calibri"/>
                        </a:rPr>
                        <a:t>Tree of Wonder </a:t>
                      </a:r>
                      <a:r>
                        <a:rPr lang="en-GB" sz="1000" i="1">
                          <a:latin typeface="Calibri"/>
                        </a:rPr>
                        <a:t>By Kate Messner</a:t>
                      </a:r>
                    </a:p>
                    <a:p>
                      <a:pPr marL="285750" lvl="0" indent="-285750" algn="l">
                        <a:buFont typeface="Arial" panose="020B0604020202020204" pitchFamily="34" charset="0"/>
                        <a:buChar char="•"/>
                      </a:pPr>
                      <a:r>
                        <a:rPr lang="en-GB" sz="1000" i="0">
                          <a:latin typeface="Calibri"/>
                        </a:rPr>
                        <a:t>100 Questions About The Amazon Rainforest</a:t>
                      </a:r>
                      <a:r>
                        <a:rPr lang="en-GB" sz="1000" i="1">
                          <a:latin typeface="Calibri"/>
                        </a:rPr>
                        <a:t> By Simon Abbott</a:t>
                      </a:r>
                    </a:p>
                    <a:p>
                      <a:pPr marL="285750" lvl="0" indent="-285750" algn="l">
                        <a:lnSpc>
                          <a:spcPct val="100000"/>
                        </a:lnSpc>
                        <a:buFont typeface="Arial" panose="020B0604020202020204" pitchFamily="34" charset="0"/>
                        <a:buChar char="•"/>
                      </a:pPr>
                      <a:r>
                        <a:rPr lang="en-GB" sz="1000" i="0">
                          <a:latin typeface="Calibri"/>
                        </a:rPr>
                        <a:t>Leonora Bolt </a:t>
                      </a:r>
                      <a:r>
                        <a:rPr lang="en-GB" sz="1000" i="1">
                          <a:latin typeface="Calibri"/>
                        </a:rPr>
                        <a:t>By </a:t>
                      </a:r>
                      <a:r>
                        <a:rPr lang="en-GB" sz="1000" b="0" i="1" u="none" strike="noStrike" baseline="0" noProof="0">
                          <a:solidFill>
                            <a:srgbClr val="000000"/>
                          </a:solidFill>
                          <a:latin typeface="Calibri"/>
                        </a:rPr>
                        <a:t>Lucy Brandt &amp; Gladys Jose</a:t>
                      </a:r>
                      <a:endParaRPr lang="en-GB"/>
                    </a:p>
                    <a:p>
                      <a:pPr marL="0" lvl="0" indent="0" algn="l">
                        <a:buNone/>
                      </a:pPr>
                      <a:endParaRPr lang="en-GB" sz="1000" i="1">
                        <a:latin typeface="Calibri"/>
                      </a:endParaRPr>
                    </a:p>
                    <a:p>
                      <a:pPr marL="285750" lvl="0" indent="-285750" algn="l">
                        <a:buFont typeface="Arial" panose="020B0604020202020204" pitchFamily="34" charset="0"/>
                        <a:buChar char="•"/>
                      </a:pPr>
                      <a:endParaRPr lang="en-GB" sz="1000" i="1">
                        <a:latin typeface="Calibri"/>
                      </a:endParaRPr>
                    </a:p>
                  </a:txBody>
                  <a:tcPr marL="68580" marR="68580" marT="34290" marB="34290"/>
                </a:tc>
                <a:tc hMerge="1">
                  <a:txBody>
                    <a:bodyPr/>
                    <a:lstStyle/>
                    <a:p>
                      <a:pPr lvl="0">
                        <a:buNone/>
                      </a:pPr>
                      <a:endParaRPr lang="en-GB" sz="1600"/>
                    </a:p>
                  </a:txBody>
                  <a:tcPr/>
                </a:tc>
                <a:extLst>
                  <a:ext uri="{0D108BD9-81ED-4DB2-BD59-A6C34878D82A}">
                    <a16:rowId xmlns:a16="http://schemas.microsoft.com/office/drawing/2014/main" val="1362841103"/>
                  </a:ext>
                </a:extLst>
              </a:tr>
            </a:tbl>
          </a:graphicData>
        </a:graphic>
      </p:graphicFrame>
      <p:sp>
        <p:nvSpPr>
          <p:cNvPr id="5" name="Title 1">
            <a:extLst>
              <a:ext uri="{FF2B5EF4-FFF2-40B4-BE49-F238E27FC236}">
                <a16:creationId xmlns:a16="http://schemas.microsoft.com/office/drawing/2014/main" id="{073FDA83-06E6-439B-BED4-ADAD41F953D2}"/>
              </a:ext>
            </a:extLst>
          </p:cNvPr>
          <p:cNvSpPr txBox="1">
            <a:spLocks/>
          </p:cNvSpPr>
          <p:nvPr/>
        </p:nvSpPr>
        <p:spPr>
          <a:xfrm>
            <a:off x="119344" y="208549"/>
            <a:ext cx="4995444" cy="11430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chemeClr val="tx2"/>
                </a:solidFill>
                <a:latin typeface="Calibri"/>
                <a:ea typeface="Calibri"/>
                <a:cs typeface="Calibri"/>
              </a:rPr>
              <a:t>NMR 2026/7</a:t>
            </a:r>
            <a:endParaRPr lang="en-US" sz="1400" dirty="0">
              <a:solidFill>
                <a:srgbClr val="000000"/>
              </a:solidFill>
              <a:latin typeface="Calibri"/>
              <a:ea typeface="Calibri"/>
              <a:cs typeface="Calibri"/>
            </a:endParaRPr>
          </a:p>
          <a:p>
            <a:pPr algn="l"/>
            <a:r>
              <a:rPr lang="en-GB" sz="3600" b="1" u="sng" dirty="0">
                <a:solidFill>
                  <a:srgbClr val="000000"/>
                </a:solidFill>
                <a:latin typeface="Calibri Light"/>
                <a:ea typeface="Calibri Light"/>
                <a:cs typeface="Calibri Light"/>
              </a:rPr>
              <a:t>Additional Texts in Year 3</a:t>
            </a:r>
            <a:endParaRPr lang="en-US" sz="3600" b="1" u="sng" dirty="0">
              <a:solidFill>
                <a:srgbClr val="000000"/>
              </a:solidFill>
              <a:latin typeface="Calibri Light"/>
              <a:ea typeface="Calibri Light"/>
              <a:cs typeface="Calibri Light" panose="020F0302020204030204" pitchFamily="34" charset="0"/>
            </a:endParaRPr>
          </a:p>
        </p:txBody>
      </p:sp>
    </p:spTree>
    <p:extLst>
      <p:ext uri="{BB962C8B-B14F-4D97-AF65-F5344CB8AC3E}">
        <p14:creationId xmlns:p14="http://schemas.microsoft.com/office/powerpoint/2010/main" val="232124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726325" y="-174302"/>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12" name="Content Placeholder 2">
            <a:extLst>
              <a:ext uri="{FF2B5EF4-FFF2-40B4-BE49-F238E27FC236}">
                <a16:creationId xmlns:a16="http://schemas.microsoft.com/office/drawing/2014/main" id="{AC4AB14F-3999-4E70-A8BA-C0F1918B470B}"/>
              </a:ext>
            </a:extLst>
          </p:cNvPr>
          <p:cNvSpPr txBox="1">
            <a:spLocks/>
          </p:cNvSpPr>
          <p:nvPr/>
        </p:nvSpPr>
        <p:spPr>
          <a:xfrm>
            <a:off x="320627" y="1281744"/>
            <a:ext cx="8510953" cy="54553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GB" sz="1400">
              <a:solidFill>
                <a:srgbClr val="000000"/>
              </a:solidFill>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6" y="6290113"/>
            <a:ext cx="1513153" cy="254840"/>
          </a:xfrm>
          <a:prstGeom prst="rect">
            <a:avLst/>
          </a:prstGeom>
        </p:spPr>
      </p:pic>
      <p:sp>
        <p:nvSpPr>
          <p:cNvPr id="2" name="TextBox 7">
            <a:extLst>
              <a:ext uri="{FF2B5EF4-FFF2-40B4-BE49-F238E27FC236}">
                <a16:creationId xmlns:a16="http://schemas.microsoft.com/office/drawing/2014/main" id="{CC0B41A4-AF95-47B7-C3F7-D67CD61BEED5}"/>
              </a:ext>
            </a:extLst>
          </p:cNvPr>
          <p:cNvSpPr txBox="1"/>
          <p:nvPr/>
        </p:nvSpPr>
        <p:spPr>
          <a:xfrm>
            <a:off x="45905" y="4471012"/>
            <a:ext cx="9061371" cy="226728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GB" sz="1600">
                <a:solidFill>
                  <a:srgbClr val="FF0000"/>
                </a:solidFill>
                <a:latin typeface="Calibri Light"/>
                <a:ea typeface="+mn-lt"/>
                <a:cs typeface="+mn-lt"/>
              </a:rPr>
              <a:t>100% </a:t>
            </a:r>
            <a:r>
              <a:rPr lang="en-GB" sz="1600">
                <a:latin typeface="Calibri Light"/>
                <a:ea typeface="+mn-lt"/>
                <a:cs typeface="+mn-lt"/>
              </a:rPr>
              <a:t>This book was comfortable for you. Try a book 1 or 2 levels higher up within your ZPD range.</a:t>
            </a:r>
            <a:endParaRPr lang="en-US">
              <a:latin typeface="Calibri Light"/>
              <a:ea typeface="Calibri Light"/>
              <a:cs typeface="Calibri Light"/>
            </a:endParaRPr>
          </a:p>
          <a:p>
            <a:pPr>
              <a:lnSpc>
                <a:spcPct val="150000"/>
              </a:lnSpc>
            </a:pPr>
            <a:r>
              <a:rPr lang="en-GB" sz="1600">
                <a:solidFill>
                  <a:srgbClr val="FFC000"/>
                </a:solidFill>
                <a:latin typeface="Calibri Light"/>
                <a:ea typeface="+mn-lt"/>
                <a:cs typeface="+mn-lt"/>
              </a:rPr>
              <a:t>90%</a:t>
            </a:r>
            <a:r>
              <a:rPr lang="en-GB" sz="1600">
                <a:latin typeface="Calibri Light"/>
                <a:ea typeface="+mn-lt"/>
                <a:cs typeface="+mn-lt"/>
              </a:rPr>
              <a:t> This book was perfect for you. Try a book 1 level higher. </a:t>
            </a:r>
            <a:endParaRPr lang="en-US" sz="1600">
              <a:latin typeface="Calibri Light"/>
              <a:ea typeface="+mn-lt"/>
              <a:cs typeface="+mn-lt"/>
            </a:endParaRPr>
          </a:p>
          <a:p>
            <a:pPr>
              <a:lnSpc>
                <a:spcPct val="150000"/>
              </a:lnSpc>
            </a:pPr>
            <a:r>
              <a:rPr lang="en-GB" sz="1600">
                <a:solidFill>
                  <a:srgbClr val="00B050"/>
                </a:solidFill>
                <a:latin typeface="Calibri Light"/>
                <a:ea typeface="+mn-lt"/>
                <a:cs typeface="+mn-lt"/>
              </a:rPr>
              <a:t>80% </a:t>
            </a:r>
            <a:r>
              <a:rPr lang="en-GB" sz="1600">
                <a:latin typeface="Calibri Light"/>
                <a:ea typeface="+mn-lt"/>
                <a:cs typeface="+mn-lt"/>
              </a:rPr>
              <a:t>This book was a little difficult for you. Try a book of the same level or 1 level lower. </a:t>
            </a:r>
            <a:endParaRPr lang="en-US" sz="1600">
              <a:latin typeface="Calibri Light"/>
              <a:ea typeface="+mn-lt"/>
              <a:cs typeface="+mn-lt"/>
            </a:endParaRPr>
          </a:p>
          <a:p>
            <a:pPr>
              <a:lnSpc>
                <a:spcPct val="150000"/>
              </a:lnSpc>
            </a:pPr>
            <a:r>
              <a:rPr lang="en-GB" sz="1600">
                <a:solidFill>
                  <a:schemeClr val="bg2">
                    <a:lumMod val="75000"/>
                  </a:schemeClr>
                </a:solidFill>
                <a:latin typeface="Calibri Light"/>
                <a:ea typeface="+mn-lt"/>
                <a:cs typeface="+mn-lt"/>
              </a:rPr>
              <a:t>70%</a:t>
            </a:r>
            <a:r>
              <a:rPr lang="en-GB" sz="1600">
                <a:latin typeface="Calibri Light"/>
                <a:ea typeface="+mn-lt"/>
                <a:cs typeface="+mn-lt"/>
              </a:rPr>
              <a:t> This book was challenging for you. Try a book 1 level lower. </a:t>
            </a:r>
            <a:endParaRPr lang="en-US" sz="1600">
              <a:latin typeface="Calibri Light"/>
              <a:ea typeface="+mn-lt"/>
              <a:cs typeface="+mn-lt"/>
            </a:endParaRPr>
          </a:p>
          <a:p>
            <a:pPr>
              <a:lnSpc>
                <a:spcPct val="150000"/>
              </a:lnSpc>
            </a:pPr>
            <a:r>
              <a:rPr lang="en-GB" sz="1600">
                <a:solidFill>
                  <a:srgbClr val="7030A0"/>
                </a:solidFill>
                <a:latin typeface="Calibri Light"/>
                <a:ea typeface="+mn-lt"/>
                <a:cs typeface="+mn-lt"/>
              </a:rPr>
              <a:t>60% </a:t>
            </a:r>
            <a:r>
              <a:rPr lang="en-GB" sz="1600">
                <a:latin typeface="Calibri Light"/>
                <a:ea typeface="+mn-lt"/>
                <a:cs typeface="+mn-lt"/>
              </a:rPr>
              <a:t>This book was too challenging. Try a book 2 levels lower. </a:t>
            </a:r>
            <a:endParaRPr lang="en-US" sz="1600">
              <a:latin typeface="Calibri Light"/>
              <a:ea typeface="+mn-lt"/>
              <a:cs typeface="+mn-lt"/>
            </a:endParaRPr>
          </a:p>
          <a:p>
            <a:pPr>
              <a:lnSpc>
                <a:spcPct val="150000"/>
              </a:lnSpc>
            </a:pPr>
            <a:r>
              <a:rPr lang="en-GB" sz="1600">
                <a:solidFill>
                  <a:srgbClr val="002060"/>
                </a:solidFill>
                <a:latin typeface="Calibri Light"/>
                <a:ea typeface="+mn-lt"/>
                <a:cs typeface="+mn-lt"/>
              </a:rPr>
              <a:t>Below 60% </a:t>
            </a:r>
            <a:r>
              <a:rPr lang="en-GB" sz="1600">
                <a:latin typeface="Calibri Light"/>
                <a:ea typeface="+mn-lt"/>
                <a:cs typeface="+mn-lt"/>
              </a:rPr>
              <a:t>You did not pass this quiz. Try a book towards the start of your ZPD level.</a:t>
            </a:r>
            <a:endParaRPr lang="en-US" sz="1600">
              <a:latin typeface="Calibri Light"/>
              <a:ea typeface="Roboto"/>
              <a:cs typeface="Roboto"/>
            </a:endParaRPr>
          </a:p>
        </p:txBody>
      </p:sp>
      <p:pic>
        <p:nvPicPr>
          <p:cNvPr id="3" name="Picture 2" descr="A screenshot of a computer&#10;&#10;Description automatically generated">
            <a:extLst>
              <a:ext uri="{FF2B5EF4-FFF2-40B4-BE49-F238E27FC236}">
                <a16:creationId xmlns:a16="http://schemas.microsoft.com/office/drawing/2014/main" id="{9E179EDB-1BF7-811F-9DFF-70F1D6F73326}"/>
              </a:ext>
            </a:extLst>
          </p:cNvPr>
          <p:cNvPicPr>
            <a:picLocks noChangeAspect="1"/>
          </p:cNvPicPr>
          <p:nvPr/>
        </p:nvPicPr>
        <p:blipFill>
          <a:blip r:embed="rId5"/>
          <a:stretch>
            <a:fillRect/>
          </a:stretch>
        </p:blipFill>
        <p:spPr>
          <a:xfrm>
            <a:off x="4379550" y="1033348"/>
            <a:ext cx="4598853" cy="3423376"/>
          </a:xfrm>
          <a:prstGeom prst="rect">
            <a:avLst/>
          </a:prstGeom>
        </p:spPr>
      </p:pic>
      <p:sp>
        <p:nvSpPr>
          <p:cNvPr id="14" name="Rectangle: Rounded Corners 13">
            <a:extLst>
              <a:ext uri="{FF2B5EF4-FFF2-40B4-BE49-F238E27FC236}">
                <a16:creationId xmlns:a16="http://schemas.microsoft.com/office/drawing/2014/main" id="{EE6D5115-3F9F-24DD-8A5C-F5AB6E2B17A6}"/>
              </a:ext>
            </a:extLst>
          </p:cNvPr>
          <p:cNvSpPr/>
          <p:nvPr/>
        </p:nvSpPr>
        <p:spPr>
          <a:xfrm>
            <a:off x="154098" y="1376889"/>
            <a:ext cx="4097275" cy="2736295"/>
          </a:xfrm>
          <a:prstGeom prst="round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r>
              <a:rPr lang="en-GB"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Children choose books from their ZPD numbers. </a:t>
            </a:r>
            <a:endParaRPr lang="en-US"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ctr"/>
            <a:endParaRPr lang="en-GB"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lgn="ctr"/>
            <a:r>
              <a:rPr lang="en-GB"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Once they have read the book-in school your child will take the AR Quiz.</a:t>
            </a:r>
            <a:endParaRPr lang="en-US"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8" name="Picture 17" descr="A blue and green logo&#10;&#10;Description automatically generated">
            <a:extLst>
              <a:ext uri="{FF2B5EF4-FFF2-40B4-BE49-F238E27FC236}">
                <a16:creationId xmlns:a16="http://schemas.microsoft.com/office/drawing/2014/main" id="{F98D1CCB-9051-D796-5FF5-353DE82864DC}"/>
              </a:ext>
            </a:extLst>
          </p:cNvPr>
          <p:cNvPicPr>
            <a:picLocks noChangeAspect="1"/>
          </p:cNvPicPr>
          <p:nvPr/>
        </p:nvPicPr>
        <p:blipFill>
          <a:blip r:embed="rId4"/>
          <a:srcRect/>
          <a:stretch/>
        </p:blipFill>
        <p:spPr>
          <a:xfrm>
            <a:off x="7448995" y="6029380"/>
            <a:ext cx="1513153" cy="254840"/>
          </a:xfrm>
          <a:prstGeom prst="rect">
            <a:avLst/>
          </a:prstGeom>
        </p:spPr>
      </p:pic>
      <p:sp>
        <p:nvSpPr>
          <p:cNvPr id="15" name="Title 1">
            <a:extLst>
              <a:ext uri="{FF2B5EF4-FFF2-40B4-BE49-F238E27FC236}">
                <a16:creationId xmlns:a16="http://schemas.microsoft.com/office/drawing/2014/main" id="{AFFA9419-2FCC-4624-A234-1CA4BBD9120E}"/>
              </a:ext>
            </a:extLst>
          </p:cNvPr>
          <p:cNvSpPr txBox="1">
            <a:spLocks/>
          </p:cNvSpPr>
          <p:nvPr/>
        </p:nvSpPr>
        <p:spPr>
          <a:xfrm>
            <a:off x="119344" y="208549"/>
            <a:ext cx="4995444" cy="11430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chemeClr val="tx2"/>
                </a:solidFill>
                <a:latin typeface="Calibri"/>
                <a:ea typeface="Calibri"/>
                <a:cs typeface="Calibri"/>
              </a:rPr>
              <a:t>NMR 2026/7</a:t>
            </a:r>
            <a:endParaRPr lang="en-US" sz="1400" dirty="0">
              <a:solidFill>
                <a:srgbClr val="000000"/>
              </a:solidFill>
              <a:latin typeface="Calibri"/>
              <a:ea typeface="Calibri"/>
              <a:cs typeface="Calibri"/>
            </a:endParaRPr>
          </a:p>
          <a:p>
            <a:pPr algn="l"/>
            <a:r>
              <a:rPr lang="en-US" sz="3600" b="1" u="sng" dirty="0">
                <a:solidFill>
                  <a:srgbClr val="000000"/>
                </a:solidFill>
                <a:latin typeface="Calibri Light"/>
                <a:ea typeface="Calibri Light"/>
                <a:cs typeface="Calibri Light"/>
              </a:rPr>
              <a:t>Accelerated Reader</a:t>
            </a:r>
            <a:endParaRPr lang="en-US" sz="3600" b="1" u="sng" dirty="0">
              <a:solidFill>
                <a:srgbClr val="000000"/>
              </a:solidFill>
              <a:latin typeface="Calibri Light"/>
              <a:ea typeface="Calibri Light"/>
              <a:cs typeface="Calibri Light" panose="020F0302020204030204" pitchFamily="34" charset="0"/>
            </a:endParaRPr>
          </a:p>
        </p:txBody>
      </p:sp>
    </p:spTree>
    <p:extLst>
      <p:ext uri="{BB962C8B-B14F-4D97-AF65-F5344CB8AC3E}">
        <p14:creationId xmlns:p14="http://schemas.microsoft.com/office/powerpoint/2010/main" val="66266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726325" y="-174302"/>
            <a:ext cx="74886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a:solidFill>
                <a:srgbClr val="000000"/>
              </a:solidFill>
            </a:endParaRPr>
          </a:p>
        </p:txBody>
      </p:sp>
      <p:sp>
        <p:nvSpPr>
          <p:cNvPr id="9" name="Rectangle 8"/>
          <p:cNvSpPr/>
          <p:nvPr/>
        </p:nvSpPr>
        <p:spPr>
          <a:xfrm>
            <a:off x="-296091" y="1395250"/>
            <a:ext cx="9361713" cy="595932"/>
          </a:xfrm>
          <a:prstGeom prst="rect">
            <a:avLst/>
          </a:prstGeom>
        </p:spPr>
        <p:txBody>
          <a:bodyPr wrap="square">
            <a:spAutoFit/>
          </a:bodyPr>
          <a:lstStyle/>
          <a:p>
            <a:pPr lvl="1">
              <a:lnSpc>
                <a:spcPct val="107000"/>
              </a:lnSpc>
              <a:spcAft>
                <a:spcPts val="0"/>
              </a:spcAft>
            </a:pPr>
            <a:endParaRPr lang="en-GB" sz="3200">
              <a:solidFill>
                <a:srgbClr val="FF0000"/>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12" name="Content Placeholder 2">
            <a:extLst>
              <a:ext uri="{FF2B5EF4-FFF2-40B4-BE49-F238E27FC236}">
                <a16:creationId xmlns:a16="http://schemas.microsoft.com/office/drawing/2014/main" id="{AC4AB14F-3999-4E70-A8BA-C0F1918B470B}"/>
              </a:ext>
            </a:extLst>
          </p:cNvPr>
          <p:cNvSpPr txBox="1">
            <a:spLocks/>
          </p:cNvSpPr>
          <p:nvPr/>
        </p:nvSpPr>
        <p:spPr>
          <a:xfrm>
            <a:off x="320627" y="1281744"/>
            <a:ext cx="8510953" cy="54553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GB" sz="1400">
              <a:solidFill>
                <a:srgbClr val="000000"/>
              </a:solidFill>
            </a:endParaRPr>
          </a:p>
        </p:txBody>
      </p:sp>
      <p:pic>
        <p:nvPicPr>
          <p:cNvPr id="13" name="Picture 12">
            <a:extLst>
              <a:ext uri="{FF2B5EF4-FFF2-40B4-BE49-F238E27FC236}">
                <a16:creationId xmlns:a16="http://schemas.microsoft.com/office/drawing/2014/main" id="{99AD9362-4E11-4EB1-971D-8D6ADD718B51}"/>
              </a:ext>
            </a:extLst>
          </p:cNvPr>
          <p:cNvPicPr>
            <a:picLocks noChangeAspect="1"/>
          </p:cNvPicPr>
          <p:nvPr/>
        </p:nvPicPr>
        <p:blipFill>
          <a:blip r:embed="rId3"/>
          <a:srcRect/>
          <a:stretch/>
        </p:blipFill>
        <p:spPr>
          <a:xfrm>
            <a:off x="8202446" y="313046"/>
            <a:ext cx="616483" cy="550431"/>
          </a:xfrm>
          <a:prstGeom prst="rect">
            <a:avLst/>
          </a:prstGeom>
        </p:spPr>
      </p:pic>
      <p:pic>
        <p:nvPicPr>
          <p:cNvPr id="10" name="Picture 9">
            <a:extLst>
              <a:ext uri="{FF2B5EF4-FFF2-40B4-BE49-F238E27FC236}">
                <a16:creationId xmlns:a16="http://schemas.microsoft.com/office/drawing/2014/main" id="{1D0950FD-B67C-4806-AFA5-02A7D14453F6}"/>
              </a:ext>
            </a:extLst>
          </p:cNvPr>
          <p:cNvPicPr>
            <a:picLocks noChangeAspect="1"/>
          </p:cNvPicPr>
          <p:nvPr/>
        </p:nvPicPr>
        <p:blipFill>
          <a:blip r:embed="rId4"/>
          <a:srcRect/>
          <a:stretch/>
        </p:blipFill>
        <p:spPr>
          <a:xfrm>
            <a:off x="7305776" y="6290113"/>
            <a:ext cx="1513153" cy="254840"/>
          </a:xfrm>
          <a:prstGeom prst="rect">
            <a:avLst/>
          </a:prstGeom>
        </p:spPr>
      </p:pic>
      <p:sp>
        <p:nvSpPr>
          <p:cNvPr id="2" name="TextBox 1">
            <a:extLst>
              <a:ext uri="{FF2B5EF4-FFF2-40B4-BE49-F238E27FC236}">
                <a16:creationId xmlns:a16="http://schemas.microsoft.com/office/drawing/2014/main" id="{D052D3F3-5294-28DD-9D0C-E5D8AABFFEE9}"/>
              </a:ext>
            </a:extLst>
          </p:cNvPr>
          <p:cNvSpPr txBox="1"/>
          <p:nvPr/>
        </p:nvSpPr>
        <p:spPr>
          <a:xfrm>
            <a:off x="279287" y="1022549"/>
            <a:ext cx="858213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GB" sz="2000" dirty="0">
                <a:latin typeface="Calibri Light" panose="020F0302020204030204" pitchFamily="34" charset="0"/>
                <a:ea typeface="Calibri Light" panose="020F0302020204030204" pitchFamily="34" charset="0"/>
                <a:cs typeface="Calibri Light" panose="020F0302020204030204" pitchFamily="34" charset="0"/>
              </a:rPr>
              <a:t>Children are taught Maths in their class groups using a mastery approach. </a:t>
            </a:r>
            <a:r>
              <a:rPr lang="en-US" sz="2000" dirty="0">
                <a:latin typeface="Calibri Light" panose="020F0302020204030204" pitchFamily="34" charset="0"/>
                <a:ea typeface="Calibri Light" panose="020F0302020204030204" pitchFamily="34" charset="0"/>
                <a:cs typeface="Calibri Light" panose="020F0302020204030204" pitchFamily="34" charset="0"/>
              </a:rPr>
              <a:t>​</a:t>
            </a:r>
          </a:p>
          <a:p>
            <a:pPr marL="228600" indent="-228600">
              <a:buFont typeface=""/>
              <a:buChar char="•"/>
            </a:pPr>
            <a:r>
              <a:rPr lang="en-US" sz="2000" dirty="0">
                <a:latin typeface="Calibri Light" panose="020F0302020204030204" pitchFamily="34" charset="0"/>
                <a:ea typeface="Calibri Light" panose="020F0302020204030204" pitchFamily="34" charset="0"/>
                <a:cs typeface="Calibri Light" panose="020F0302020204030204" pitchFamily="34" charset="0"/>
              </a:rPr>
              <a:t>We use the White Rose Maths scheme. </a:t>
            </a:r>
          </a:p>
          <a:p>
            <a:pPr marL="228600" indent="-228600">
              <a:buFont typeface=""/>
              <a:buChar char="•"/>
            </a:pPr>
            <a:r>
              <a:rPr lang="en-GB" sz="2000" dirty="0">
                <a:latin typeface="Calibri Light" panose="020F0302020204030204" pitchFamily="34" charset="0"/>
                <a:ea typeface="Calibri Light" panose="020F0302020204030204" pitchFamily="34" charset="0"/>
                <a:cs typeface="Calibri Light" panose="020F0302020204030204" pitchFamily="34" charset="0"/>
              </a:rPr>
              <a:t>Children have mental maths sessions following the Number Sense Programme.</a:t>
            </a:r>
          </a:p>
        </p:txBody>
      </p:sp>
      <p:pic>
        <p:nvPicPr>
          <p:cNvPr id="3" name="Picture 2" descr="A screenshot of a math task&#10;&#10;Description automatically generated">
            <a:extLst>
              <a:ext uri="{FF2B5EF4-FFF2-40B4-BE49-F238E27FC236}">
                <a16:creationId xmlns:a16="http://schemas.microsoft.com/office/drawing/2014/main" id="{558B7B31-B494-8B68-DD2B-9D77C663703A}"/>
              </a:ext>
            </a:extLst>
          </p:cNvPr>
          <p:cNvPicPr>
            <a:picLocks noChangeAspect="1"/>
          </p:cNvPicPr>
          <p:nvPr/>
        </p:nvPicPr>
        <p:blipFill>
          <a:blip r:embed="rId5"/>
          <a:stretch>
            <a:fillRect/>
          </a:stretch>
        </p:blipFill>
        <p:spPr>
          <a:xfrm>
            <a:off x="1724730" y="1993660"/>
            <a:ext cx="6092102" cy="4051683"/>
          </a:xfrm>
          <a:prstGeom prst="rect">
            <a:avLst/>
          </a:prstGeom>
        </p:spPr>
      </p:pic>
      <p:sp>
        <p:nvSpPr>
          <p:cNvPr id="11" name="Title 1">
            <a:extLst>
              <a:ext uri="{FF2B5EF4-FFF2-40B4-BE49-F238E27FC236}">
                <a16:creationId xmlns:a16="http://schemas.microsoft.com/office/drawing/2014/main" id="{FD10D43D-A0AD-4412-9082-0892002B4CED}"/>
              </a:ext>
            </a:extLst>
          </p:cNvPr>
          <p:cNvSpPr txBox="1">
            <a:spLocks/>
          </p:cNvSpPr>
          <p:nvPr/>
        </p:nvSpPr>
        <p:spPr>
          <a:xfrm>
            <a:off x="119344" y="208549"/>
            <a:ext cx="4995444" cy="11430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chemeClr val="tx2"/>
                </a:solidFill>
                <a:latin typeface="Calibri"/>
                <a:ea typeface="Calibri"/>
                <a:cs typeface="Calibri"/>
              </a:rPr>
              <a:t>NMR 2026/7</a:t>
            </a:r>
            <a:endParaRPr lang="en-US" sz="1400" dirty="0">
              <a:solidFill>
                <a:srgbClr val="000000"/>
              </a:solidFill>
              <a:latin typeface="Calibri"/>
              <a:ea typeface="Calibri"/>
              <a:cs typeface="Calibri"/>
            </a:endParaRPr>
          </a:p>
          <a:p>
            <a:pPr algn="l"/>
            <a:r>
              <a:rPr lang="en-US" sz="3600" b="1" u="sng" dirty="0">
                <a:solidFill>
                  <a:srgbClr val="000000"/>
                </a:solidFill>
                <a:latin typeface="Calibri Light"/>
                <a:ea typeface="Calibri Light"/>
                <a:cs typeface="Calibri Light"/>
              </a:rPr>
              <a:t>Maths Curriculum</a:t>
            </a:r>
            <a:endParaRPr lang="en-US" sz="3600" b="1" u="sng" dirty="0">
              <a:solidFill>
                <a:srgbClr val="000000"/>
              </a:solidFill>
              <a:latin typeface="Calibri Light"/>
              <a:ea typeface="Calibri Light"/>
              <a:cs typeface="Calibri Light" panose="020F0302020204030204" pitchFamily="34" charset="0"/>
            </a:endParaRPr>
          </a:p>
        </p:txBody>
      </p:sp>
    </p:spTree>
    <p:extLst>
      <p:ext uri="{BB962C8B-B14F-4D97-AF65-F5344CB8AC3E}">
        <p14:creationId xmlns:p14="http://schemas.microsoft.com/office/powerpoint/2010/main" val="3977759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363563-31A6-2F4A-0D99-3201C250E70A}"/>
              </a:ext>
            </a:extLst>
          </p:cNvPr>
          <p:cNvSpPr txBox="1">
            <a:spLocks/>
          </p:cNvSpPr>
          <p:nvPr/>
        </p:nvSpPr>
        <p:spPr>
          <a:xfrm>
            <a:off x="119344" y="208549"/>
            <a:ext cx="4995444" cy="11430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chemeClr val="tx2"/>
                </a:solidFill>
                <a:latin typeface="Calibri"/>
                <a:ea typeface="Calibri"/>
                <a:cs typeface="Calibri"/>
              </a:rPr>
              <a:t>NMR 2026/7</a:t>
            </a:r>
            <a:endParaRPr lang="en-US" sz="1400" dirty="0">
              <a:solidFill>
                <a:srgbClr val="000000"/>
              </a:solidFill>
              <a:latin typeface="Calibri"/>
              <a:ea typeface="Calibri"/>
              <a:cs typeface="Calibri"/>
            </a:endParaRPr>
          </a:p>
          <a:p>
            <a:pPr algn="l"/>
            <a:r>
              <a:rPr lang="en-US" sz="3600" b="1" u="sng" dirty="0">
                <a:solidFill>
                  <a:srgbClr val="000000"/>
                </a:solidFill>
                <a:latin typeface="Calibri Light"/>
                <a:ea typeface="Calibri Light"/>
                <a:cs typeface="Calibri Light"/>
              </a:rPr>
              <a:t>Writing Curriculum</a:t>
            </a:r>
            <a:endParaRPr lang="en-US" sz="3600" b="1" u="sng" dirty="0">
              <a:solidFill>
                <a:srgbClr val="000000"/>
              </a:solidFill>
              <a:latin typeface="Calibri Light"/>
              <a:ea typeface="Calibri Light"/>
              <a:cs typeface="Calibri Light" panose="020F0302020204030204" pitchFamily="34" charset="0"/>
            </a:endParaRPr>
          </a:p>
        </p:txBody>
      </p:sp>
      <p:sp>
        <p:nvSpPr>
          <p:cNvPr id="11" name="TextBox 1">
            <a:extLst>
              <a:ext uri="{FF2B5EF4-FFF2-40B4-BE49-F238E27FC236}">
                <a16:creationId xmlns:a16="http://schemas.microsoft.com/office/drawing/2014/main" id="{D052D3F3-5294-28DD-9D0C-E5D8AABFFEE9}"/>
              </a:ext>
            </a:extLst>
          </p:cNvPr>
          <p:cNvSpPr txBox="1"/>
          <p:nvPr/>
        </p:nvSpPr>
        <p:spPr>
          <a:xfrm>
            <a:off x="119344" y="1310223"/>
            <a:ext cx="8582138"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Calibri Light"/>
                <a:ea typeface="Calibri Light"/>
                <a:cs typeface="Arial"/>
              </a:rPr>
              <a:t>Children will cover a range of genres...</a:t>
            </a:r>
            <a:endParaRPr lang="en-US" sz="2400" dirty="0">
              <a:latin typeface="Calibri Light"/>
              <a:ea typeface="Calibri Light"/>
              <a:cs typeface="Arial"/>
            </a:endParaRPr>
          </a:p>
          <a:p>
            <a:endParaRPr lang="en-US" sz="2400" dirty="0">
              <a:latin typeface="Candara"/>
              <a:cs typeface="Arial"/>
            </a:endParaRPr>
          </a:p>
        </p:txBody>
      </p:sp>
      <p:graphicFrame>
        <p:nvGraphicFramePr>
          <p:cNvPr id="13" name="Table 12">
            <a:extLst>
              <a:ext uri="{FF2B5EF4-FFF2-40B4-BE49-F238E27FC236}">
                <a16:creationId xmlns:a16="http://schemas.microsoft.com/office/drawing/2014/main" id="{11E7BF29-701B-908D-60A7-969CD82DC32D}"/>
              </a:ext>
            </a:extLst>
          </p:cNvPr>
          <p:cNvGraphicFramePr>
            <a:graphicFrameLocks noGrp="1"/>
          </p:cNvGraphicFramePr>
          <p:nvPr>
            <p:extLst>
              <p:ext uri="{D42A27DB-BD31-4B8C-83A1-F6EECF244321}">
                <p14:modId xmlns:p14="http://schemas.microsoft.com/office/powerpoint/2010/main" val="1043509525"/>
              </p:ext>
            </p:extLst>
          </p:nvPr>
        </p:nvGraphicFramePr>
        <p:xfrm>
          <a:off x="119344" y="2141220"/>
          <a:ext cx="8949515" cy="2575560"/>
        </p:xfrm>
        <a:graphic>
          <a:graphicData uri="http://schemas.openxmlformats.org/drawingml/2006/table">
            <a:tbl>
              <a:tblPr bandRow="1">
                <a:tableStyleId>{5C22544A-7EE6-4342-B048-85BDC9FD1C3A}</a:tableStyleId>
              </a:tblPr>
              <a:tblGrid>
                <a:gridCol w="790574">
                  <a:extLst>
                    <a:ext uri="{9D8B030D-6E8A-4147-A177-3AD203B41FA5}">
                      <a16:colId xmlns:a16="http://schemas.microsoft.com/office/drawing/2014/main" val="2928686903"/>
                    </a:ext>
                  </a:extLst>
                </a:gridCol>
                <a:gridCol w="885825">
                  <a:extLst>
                    <a:ext uri="{9D8B030D-6E8A-4147-A177-3AD203B41FA5}">
                      <a16:colId xmlns:a16="http://schemas.microsoft.com/office/drawing/2014/main" val="1045396507"/>
                    </a:ext>
                  </a:extLst>
                </a:gridCol>
                <a:gridCol w="885825">
                  <a:extLst>
                    <a:ext uri="{9D8B030D-6E8A-4147-A177-3AD203B41FA5}">
                      <a16:colId xmlns:a16="http://schemas.microsoft.com/office/drawing/2014/main" val="1479722250"/>
                    </a:ext>
                  </a:extLst>
                </a:gridCol>
                <a:gridCol w="885825">
                  <a:extLst>
                    <a:ext uri="{9D8B030D-6E8A-4147-A177-3AD203B41FA5}">
                      <a16:colId xmlns:a16="http://schemas.microsoft.com/office/drawing/2014/main" val="408585603"/>
                    </a:ext>
                  </a:extLst>
                </a:gridCol>
                <a:gridCol w="885825">
                  <a:extLst>
                    <a:ext uri="{9D8B030D-6E8A-4147-A177-3AD203B41FA5}">
                      <a16:colId xmlns:a16="http://schemas.microsoft.com/office/drawing/2014/main" val="256022674"/>
                    </a:ext>
                  </a:extLst>
                </a:gridCol>
                <a:gridCol w="885825">
                  <a:extLst>
                    <a:ext uri="{9D8B030D-6E8A-4147-A177-3AD203B41FA5}">
                      <a16:colId xmlns:a16="http://schemas.microsoft.com/office/drawing/2014/main" val="1672331444"/>
                    </a:ext>
                  </a:extLst>
                </a:gridCol>
                <a:gridCol w="885825">
                  <a:extLst>
                    <a:ext uri="{9D8B030D-6E8A-4147-A177-3AD203B41FA5}">
                      <a16:colId xmlns:a16="http://schemas.microsoft.com/office/drawing/2014/main" val="3250515841"/>
                    </a:ext>
                  </a:extLst>
                </a:gridCol>
                <a:gridCol w="885825">
                  <a:extLst>
                    <a:ext uri="{9D8B030D-6E8A-4147-A177-3AD203B41FA5}">
                      <a16:colId xmlns:a16="http://schemas.microsoft.com/office/drawing/2014/main" val="2508211644"/>
                    </a:ext>
                  </a:extLst>
                </a:gridCol>
                <a:gridCol w="885825">
                  <a:extLst>
                    <a:ext uri="{9D8B030D-6E8A-4147-A177-3AD203B41FA5}">
                      <a16:colId xmlns:a16="http://schemas.microsoft.com/office/drawing/2014/main" val="1547629253"/>
                    </a:ext>
                  </a:extLst>
                </a:gridCol>
                <a:gridCol w="1072341">
                  <a:extLst>
                    <a:ext uri="{9D8B030D-6E8A-4147-A177-3AD203B41FA5}">
                      <a16:colId xmlns:a16="http://schemas.microsoft.com/office/drawing/2014/main" val="1793597318"/>
                    </a:ext>
                  </a:extLst>
                </a:gridCol>
              </a:tblGrid>
              <a:tr h="0">
                <a:tc>
                  <a:txBody>
                    <a:bodyPr/>
                    <a:lstStyle/>
                    <a:p>
                      <a:pPr fontAlgn="base"/>
                      <a:r>
                        <a:rPr lang="en-US" sz="1000" b="1" dirty="0">
                          <a:effectLst/>
                          <a:latin typeface="Calibri"/>
                        </a:rPr>
                        <a:t>Year 3</a:t>
                      </a:r>
                      <a:endParaRPr lang="en-US" dirty="0">
                        <a:effectLst/>
                        <a:latin typeface="Calibri"/>
                      </a:endParaRP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noFill/>
                  </a:tcPr>
                </a:tc>
                <a:tc gridSpan="3">
                  <a:txBody>
                    <a:bodyPr/>
                    <a:lstStyle/>
                    <a:p>
                      <a:pPr algn="ctr" fontAlgn="base"/>
                      <a:r>
                        <a:rPr lang="en-US" sz="1000" dirty="0">
                          <a:effectLst/>
                          <a:latin typeface="Calibri"/>
                        </a:rPr>
                        <a:t>Autumn</a:t>
                      </a:r>
                      <a:endParaRPr lang="en-US" dirty="0">
                        <a:effectLst/>
                        <a:latin typeface="Calibri"/>
                      </a:endParaRP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ase"/>
                      <a:r>
                        <a:rPr lang="en-US" sz="1000" dirty="0">
                          <a:effectLst/>
                          <a:latin typeface="Calibri"/>
                        </a:rPr>
                        <a:t>Spring</a:t>
                      </a:r>
                      <a:endParaRPr lang="en-US" dirty="0">
                        <a:effectLst/>
                        <a:latin typeface="Calibri"/>
                      </a:endParaRP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ase"/>
                      <a:r>
                        <a:rPr lang="en-US" sz="1000" dirty="0">
                          <a:effectLst/>
                          <a:latin typeface="Calibri"/>
                        </a:rPr>
                        <a:t>Summer</a:t>
                      </a:r>
                      <a:endParaRPr lang="en-US" dirty="0">
                        <a:effectLst/>
                        <a:latin typeface="Calibri"/>
                      </a:endParaRPr>
                    </a:p>
                  </a:txBody>
                  <a:tcPr marL="41729" marR="41729" anchor="ctr">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98159783"/>
                  </a:ext>
                </a:extLst>
              </a:tr>
              <a:tr h="0">
                <a:tc>
                  <a:txBody>
                    <a:bodyPr/>
                    <a:lstStyle/>
                    <a:p>
                      <a:pPr fontAlgn="base"/>
                      <a:r>
                        <a:rPr lang="en-US" sz="1000" dirty="0">
                          <a:effectLst/>
                          <a:latin typeface="Calibri"/>
                        </a:rPr>
                        <a:t>Text Type</a:t>
                      </a:r>
                      <a:endParaRPr lang="en-US" dirty="0">
                        <a:effectLst/>
                        <a:latin typeface="Calibri"/>
                      </a:endParaRP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noFill/>
                  </a:tcPr>
                </a:tc>
                <a:tc>
                  <a:txBody>
                    <a:bodyPr/>
                    <a:lstStyle/>
                    <a:p>
                      <a:pPr algn="ctr" fontAlgn="base"/>
                      <a:r>
                        <a:rPr lang="en-US" sz="1000" dirty="0">
                          <a:effectLst/>
                          <a:latin typeface="Calibri"/>
                        </a:rPr>
                        <a:t>Story Ending</a:t>
                      </a:r>
                      <a:endParaRPr lang="en-US" dirty="0">
                        <a:effectLst/>
                        <a:latin typeface="Calibri"/>
                      </a:endParaRPr>
                    </a:p>
                  </a:txBody>
                  <a:tcPr marL="41729" marR="41729" anchor="ctr">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92D050"/>
                    </a:solidFill>
                  </a:tcPr>
                </a:tc>
                <a:tc>
                  <a:txBody>
                    <a:bodyPr/>
                    <a:lstStyle/>
                    <a:p>
                      <a:pPr algn="ctr" fontAlgn="base"/>
                      <a:r>
                        <a:rPr lang="en-US" sz="1000" dirty="0">
                          <a:effectLst/>
                          <a:latin typeface="Calibri"/>
                        </a:rPr>
                        <a:t>Formal Letter</a:t>
                      </a:r>
                      <a:endParaRPr lang="en-US" dirty="0">
                        <a:effectLst/>
                        <a:latin typeface="Calibri"/>
                      </a:endParaRPr>
                    </a:p>
                  </a:txBody>
                  <a:tcPr marL="41729" marR="41729" anchor="ctr">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9CC2E5"/>
                    </a:solidFill>
                  </a:tcPr>
                </a:tc>
                <a:tc>
                  <a:txBody>
                    <a:bodyPr/>
                    <a:lstStyle/>
                    <a:p>
                      <a:pPr algn="ctr" fontAlgn="base"/>
                      <a:r>
                        <a:rPr lang="en-US" sz="1000" dirty="0">
                          <a:effectLst/>
                          <a:latin typeface="Calibri"/>
                        </a:rPr>
                        <a:t>Descriptive</a:t>
                      </a:r>
                    </a:p>
                    <a:p>
                      <a:pPr algn="ctr" fontAlgn="base"/>
                      <a:r>
                        <a:rPr lang="en-US" sz="1000" dirty="0">
                          <a:effectLst/>
                          <a:latin typeface="Calibri"/>
                        </a:rPr>
                        <a:t>Poetry</a:t>
                      </a:r>
                      <a:endParaRPr lang="en-US" dirty="0">
                        <a:effectLst/>
                        <a:latin typeface="Calibri"/>
                      </a:endParaRPr>
                    </a:p>
                  </a:txBody>
                  <a:tcPr marL="41729" marR="41729" anchor="ctr">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C000"/>
                    </a:solidFill>
                  </a:tcPr>
                </a:tc>
                <a:tc>
                  <a:txBody>
                    <a:bodyPr/>
                    <a:lstStyle/>
                    <a:p>
                      <a:pPr algn="ctr" fontAlgn="base"/>
                      <a:r>
                        <a:rPr lang="en-US" sz="1000" dirty="0">
                          <a:effectLst/>
                          <a:latin typeface="Calibri"/>
                        </a:rPr>
                        <a:t>Information</a:t>
                      </a:r>
                    </a:p>
                    <a:p>
                      <a:pPr algn="ctr" fontAlgn="base"/>
                      <a:r>
                        <a:rPr lang="en-US" sz="1000" dirty="0">
                          <a:effectLst/>
                          <a:latin typeface="Calibri"/>
                        </a:rPr>
                        <a:t>Text</a:t>
                      </a:r>
                      <a:endParaRPr lang="en-US" dirty="0">
                        <a:effectLst/>
                        <a:latin typeface="Calibri"/>
                      </a:endParaRPr>
                    </a:p>
                  </a:txBody>
                  <a:tcPr marL="41729" marR="41729" anchor="ctr">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9CC2E5"/>
                    </a:solidFill>
                  </a:tcPr>
                </a:tc>
                <a:tc>
                  <a:txBody>
                    <a:bodyPr/>
                    <a:lstStyle/>
                    <a:p>
                      <a:pPr algn="ctr" fontAlgn="base"/>
                      <a:r>
                        <a:rPr lang="en-US" sz="1000" dirty="0">
                          <a:effectLst/>
                          <a:latin typeface="Calibri"/>
                        </a:rPr>
                        <a:t>Mystery Story</a:t>
                      </a:r>
                      <a:endParaRPr lang="en-US" dirty="0">
                        <a:effectLst/>
                        <a:latin typeface="Calibri"/>
                      </a:endParaRPr>
                    </a:p>
                  </a:txBody>
                  <a:tcPr marL="41729" marR="41729" anchor="ctr">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92D050"/>
                    </a:solidFill>
                  </a:tcPr>
                </a:tc>
                <a:tc>
                  <a:txBody>
                    <a:bodyPr/>
                    <a:lstStyle/>
                    <a:p>
                      <a:pPr lvl="0" algn="ctr">
                        <a:buNone/>
                      </a:pPr>
                      <a:r>
                        <a:rPr lang="en-US" sz="1000" b="0" i="0" u="none" strike="noStrike" noProof="0" dirty="0">
                          <a:solidFill>
                            <a:srgbClr val="000000"/>
                          </a:solidFill>
                          <a:effectLst/>
                          <a:latin typeface="Calibri"/>
                        </a:rPr>
                        <a:t>Diary Entry</a:t>
                      </a:r>
                      <a:endParaRPr lang="en-US" dirty="0"/>
                    </a:p>
                  </a:txBody>
                  <a:tcPr marL="41729" marR="41729" anchor="ctr">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b="0" i="0" u="none" strike="noStrike" kern="1200" noProof="0" dirty="0">
                          <a:solidFill>
                            <a:srgbClr val="000000"/>
                          </a:solidFill>
                          <a:effectLst/>
                          <a:latin typeface="Calibri"/>
                          <a:ea typeface="+mn-ea"/>
                          <a:cs typeface="+mn-cs"/>
                        </a:rPr>
                        <a:t>Non- chronological report</a:t>
                      </a:r>
                      <a:endParaRPr lang="en-US" sz="1000" b="0" i="0" u="none" strike="noStrike" kern="1200" dirty="0">
                        <a:solidFill>
                          <a:srgbClr val="000000"/>
                        </a:solidFill>
                        <a:effectLst/>
                        <a:latin typeface="Calibri"/>
                        <a:ea typeface="+mn-ea"/>
                        <a:cs typeface="+mn-cs"/>
                      </a:endParaRPr>
                    </a:p>
                  </a:txBody>
                  <a:tcPr marL="41729" marR="41729" anchor="ctr">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9CC2E5"/>
                    </a:solidFill>
                  </a:tcPr>
                </a:tc>
                <a:tc>
                  <a:txBody>
                    <a:bodyPr/>
                    <a:lstStyle/>
                    <a:p>
                      <a:pPr lvl="0" algn="ctr">
                        <a:buNone/>
                      </a:pPr>
                      <a:r>
                        <a:rPr lang="en-US" sz="1000" b="0" i="0" u="none" strike="noStrike" kern="1200" noProof="0" dirty="0">
                          <a:solidFill>
                            <a:srgbClr val="000000"/>
                          </a:solidFill>
                          <a:effectLst/>
                          <a:latin typeface="Calibri"/>
                          <a:ea typeface="+mn-ea"/>
                          <a:cs typeface="+mn-cs"/>
                        </a:rPr>
                        <a:t>Biography</a:t>
                      </a:r>
                      <a:endParaRPr lang="en-US" sz="1000" b="0" i="0" u="none" strike="noStrike" kern="1200" dirty="0">
                        <a:solidFill>
                          <a:srgbClr val="000000"/>
                        </a:solidFill>
                        <a:effectLst/>
                        <a:latin typeface="Calibri"/>
                        <a:ea typeface="+mn-ea"/>
                        <a:cs typeface="+mn-cs"/>
                      </a:endParaRPr>
                    </a:p>
                  </a:txBody>
                  <a:tcPr marL="41729" marR="41729" anchor="ctr">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9CC2E5"/>
                    </a:solidFill>
                  </a:tcPr>
                </a:tc>
                <a:tc>
                  <a:txBody>
                    <a:bodyPr/>
                    <a:lstStyle/>
                    <a:p>
                      <a:pPr algn="ctr" fontAlgn="base"/>
                      <a:r>
                        <a:rPr lang="en-US" sz="1000" dirty="0">
                          <a:effectLst/>
                          <a:latin typeface="Calibri"/>
                        </a:rPr>
                        <a:t>Poetry</a:t>
                      </a:r>
                      <a:endParaRPr lang="en-US" dirty="0">
                        <a:effectLst/>
                        <a:latin typeface="Calibri"/>
                      </a:endParaRPr>
                    </a:p>
                  </a:txBody>
                  <a:tcPr marL="41729" marR="41729" anchor="ctr">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011650528"/>
                  </a:ext>
                </a:extLst>
              </a:tr>
              <a:tr h="209550">
                <a:tc>
                  <a:txBody>
                    <a:bodyPr/>
                    <a:lstStyle/>
                    <a:p>
                      <a:pPr fontAlgn="base"/>
                      <a:r>
                        <a:rPr lang="en-US" sz="1000" dirty="0">
                          <a:effectLst/>
                          <a:latin typeface="Calibri"/>
                        </a:rPr>
                        <a:t>Model Text</a:t>
                      </a:r>
                      <a:endParaRPr lang="en-US" dirty="0">
                        <a:effectLst/>
                        <a:latin typeface="Calibri"/>
                      </a:endParaRP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noFill/>
                  </a:tcPr>
                </a:tc>
                <a:tc>
                  <a:txBody>
                    <a:bodyPr/>
                    <a:lstStyle/>
                    <a:p>
                      <a:pPr fontAlgn="base"/>
                      <a:r>
                        <a:rPr lang="en-US" sz="900" dirty="0">
                          <a:solidFill>
                            <a:schemeClr val="tx1"/>
                          </a:solidFill>
                          <a:effectLst/>
                          <a:latin typeface="Calibri"/>
                        </a:rPr>
                        <a:t>The Owl who was Afraid of The Dark</a:t>
                      </a: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tc>
                  <a:txBody>
                    <a:bodyPr/>
                    <a:lstStyle/>
                    <a:p>
                      <a:pPr fontAlgn="base"/>
                      <a:r>
                        <a:rPr lang="en-US" sz="900" dirty="0">
                          <a:solidFill>
                            <a:schemeClr val="tx1"/>
                          </a:solidFill>
                          <a:effectLst/>
                          <a:latin typeface="Calibri"/>
                        </a:rPr>
                        <a:t>Persuasive letter to the Headteacher</a:t>
                      </a: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tc>
                  <a:txBody>
                    <a:bodyPr/>
                    <a:lstStyle/>
                    <a:p>
                      <a:pPr fontAlgn="base"/>
                      <a:r>
                        <a:rPr lang="en-US" sz="900" dirty="0">
                          <a:solidFill>
                            <a:schemeClr val="tx1"/>
                          </a:solidFill>
                          <a:effectLst/>
                          <a:latin typeface="Calibri"/>
                        </a:rPr>
                        <a:t>Shape poems</a:t>
                      </a: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tc>
                  <a:txBody>
                    <a:bodyPr/>
                    <a:lstStyle/>
                    <a:p>
                      <a:pPr fontAlgn="base"/>
                      <a:r>
                        <a:rPr lang="en-US" sz="900" dirty="0">
                          <a:solidFill>
                            <a:schemeClr val="tx1"/>
                          </a:solidFill>
                          <a:effectLst/>
                          <a:latin typeface="Calibri"/>
                        </a:rPr>
                        <a:t>Encyclopedia</a:t>
                      </a: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tc>
                  <a:txBody>
                    <a:bodyPr/>
                    <a:lstStyle/>
                    <a:p>
                      <a:pPr fontAlgn="base"/>
                      <a:r>
                        <a:rPr lang="en-US" sz="900" dirty="0">
                          <a:solidFill>
                            <a:schemeClr val="tx1"/>
                          </a:solidFill>
                          <a:effectLst/>
                          <a:latin typeface="Calibri"/>
                        </a:rPr>
                        <a:t>Grand Pharaoh Terrace</a:t>
                      </a: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tc>
                  <a:txBody>
                    <a:bodyPr/>
                    <a:lstStyle/>
                    <a:p>
                      <a:pPr fontAlgn="base"/>
                      <a:r>
                        <a:rPr lang="en-US" sz="900" dirty="0">
                          <a:solidFill>
                            <a:schemeClr val="tx1"/>
                          </a:solidFill>
                          <a:effectLst/>
                          <a:latin typeface="Calibri"/>
                        </a:rPr>
                        <a:t>Howard Carter’s Diary Entry </a:t>
                      </a: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tc>
                  <a:txBody>
                    <a:bodyPr/>
                    <a:lstStyle/>
                    <a:p>
                      <a:pPr fontAlgn="base"/>
                      <a:r>
                        <a:rPr lang="en-US" sz="900" dirty="0">
                          <a:solidFill>
                            <a:schemeClr val="tx1"/>
                          </a:solidFill>
                          <a:effectLst/>
                          <a:latin typeface="Calibri"/>
                        </a:rPr>
                        <a:t>Sloths </a:t>
                      </a: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tc>
                  <a:txBody>
                    <a:bodyPr/>
                    <a:lstStyle/>
                    <a:p>
                      <a:pPr lvl="0">
                        <a:buNone/>
                      </a:pPr>
                      <a:r>
                        <a:rPr lang="en-US" sz="900" b="0" i="0" u="none" strike="noStrike" noProof="0" dirty="0">
                          <a:solidFill>
                            <a:schemeClr val="tx1"/>
                          </a:solidFill>
                          <a:effectLst/>
                          <a:latin typeface="Calibri"/>
                        </a:rPr>
                        <a:t>The Life of David Attenborough</a:t>
                      </a:r>
                      <a:endParaRPr lang="en-US" dirty="0"/>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tc>
                  <a:txBody>
                    <a:bodyPr/>
                    <a:lstStyle/>
                    <a:p>
                      <a:pPr fontAlgn="base"/>
                      <a:r>
                        <a:rPr lang="en-US" sz="900">
                          <a:solidFill>
                            <a:schemeClr val="tx1"/>
                          </a:solidFill>
                          <a:effectLst/>
                          <a:latin typeface="Calibri"/>
                        </a:rPr>
                        <a:t>Rumble in the Jungle</a:t>
                      </a:r>
                      <a:endParaRPr lang="en-US" sz="900" dirty="0">
                        <a:solidFill>
                          <a:schemeClr val="tx1"/>
                        </a:solidFill>
                        <a:effectLst/>
                        <a:latin typeface="Calibri"/>
                      </a:endParaRP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0670875"/>
                  </a:ext>
                </a:extLst>
              </a:tr>
              <a:tr h="323850">
                <a:tc>
                  <a:txBody>
                    <a:bodyPr/>
                    <a:lstStyle/>
                    <a:p>
                      <a:pPr fontAlgn="base"/>
                      <a:r>
                        <a:rPr lang="en-US" sz="1000" dirty="0">
                          <a:effectLst/>
                          <a:latin typeface="Calibri"/>
                        </a:rPr>
                        <a:t>Outcome</a:t>
                      </a:r>
                      <a:endParaRPr lang="en-US" dirty="0">
                        <a:effectLst/>
                        <a:latin typeface="Calibri"/>
                      </a:endParaRP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noFill/>
                  </a:tcPr>
                </a:tc>
                <a:tc>
                  <a:txBody>
                    <a:bodyPr/>
                    <a:lstStyle/>
                    <a:p>
                      <a:pPr fontAlgn="base"/>
                      <a:r>
                        <a:rPr lang="en-US" sz="900" dirty="0">
                          <a:solidFill>
                            <a:schemeClr val="tx1"/>
                          </a:solidFill>
                          <a:effectLst/>
                          <a:latin typeface="Calibri"/>
                        </a:rPr>
                        <a:t>Story Ending</a:t>
                      </a: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tc>
                  <a:txBody>
                    <a:bodyPr/>
                    <a:lstStyle/>
                    <a:p>
                      <a:pPr fontAlgn="base"/>
                      <a:r>
                        <a:rPr lang="en-US" sz="900" dirty="0">
                          <a:solidFill>
                            <a:schemeClr val="tx1"/>
                          </a:solidFill>
                          <a:effectLst/>
                          <a:latin typeface="Calibri"/>
                        </a:rPr>
                        <a:t>Persuasive letter</a:t>
                      </a: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tc>
                  <a:txBody>
                    <a:bodyPr/>
                    <a:lstStyle/>
                    <a:p>
                      <a:pPr fontAlgn="base"/>
                      <a:r>
                        <a:rPr lang="en-US" sz="900" dirty="0">
                          <a:solidFill>
                            <a:schemeClr val="tx1"/>
                          </a:solidFill>
                          <a:effectLst/>
                          <a:latin typeface="Calibri"/>
                        </a:rPr>
                        <a:t>Own poem</a:t>
                      </a: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tc>
                  <a:txBody>
                    <a:bodyPr/>
                    <a:lstStyle/>
                    <a:p>
                      <a:pPr fontAlgn="base"/>
                      <a:r>
                        <a:rPr lang="en-US" sz="900" dirty="0">
                          <a:solidFill>
                            <a:schemeClr val="tx1"/>
                          </a:solidFill>
                          <a:effectLst/>
                          <a:latin typeface="Calibri"/>
                        </a:rPr>
                        <a:t>Own fact file page</a:t>
                      </a: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tc>
                  <a:txBody>
                    <a:bodyPr/>
                    <a:lstStyle/>
                    <a:p>
                      <a:pPr fontAlgn="base"/>
                      <a:r>
                        <a:rPr lang="en-US" sz="900" dirty="0">
                          <a:solidFill>
                            <a:schemeClr val="tx1"/>
                          </a:solidFill>
                          <a:effectLst/>
                          <a:latin typeface="Calibri"/>
                        </a:rPr>
                        <a:t>Mystery story </a:t>
                      </a: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tc>
                  <a:txBody>
                    <a:bodyPr/>
                    <a:lstStyle/>
                    <a:p>
                      <a:pPr fontAlgn="base"/>
                      <a:r>
                        <a:rPr lang="en-US" sz="900" dirty="0">
                          <a:solidFill>
                            <a:schemeClr val="tx1"/>
                          </a:solidFill>
                          <a:effectLst/>
                          <a:latin typeface="Calibri"/>
                        </a:rPr>
                        <a:t>Diary entry as an archaeologist</a:t>
                      </a: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tc>
                  <a:txBody>
                    <a:bodyPr/>
                    <a:lstStyle/>
                    <a:p>
                      <a:pPr fontAlgn="base"/>
                      <a:r>
                        <a:rPr lang="en-US" sz="900" dirty="0">
                          <a:solidFill>
                            <a:schemeClr val="tx1"/>
                          </a:solidFill>
                          <a:effectLst/>
                          <a:latin typeface="Calibri"/>
                        </a:rPr>
                        <a:t>Non-chronological report for a new species of animal</a:t>
                      </a: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tc>
                  <a:txBody>
                    <a:bodyPr/>
                    <a:lstStyle/>
                    <a:p>
                      <a:pPr lvl="0">
                        <a:buNone/>
                      </a:pPr>
                      <a:r>
                        <a:rPr lang="en-US" sz="900" b="0" i="0" u="none" strike="noStrike" noProof="0" dirty="0">
                          <a:solidFill>
                            <a:schemeClr val="tx1"/>
                          </a:solidFill>
                          <a:effectLst/>
                          <a:latin typeface="Calibri"/>
                        </a:rPr>
                        <a:t>Biography of own naturalist</a:t>
                      </a:r>
                      <a:endParaRPr lang="en-US" dirty="0"/>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tc>
                  <a:txBody>
                    <a:bodyPr/>
                    <a:lstStyle/>
                    <a:p>
                      <a:pPr fontAlgn="base"/>
                      <a:r>
                        <a:rPr lang="en-US" sz="900">
                          <a:solidFill>
                            <a:schemeClr val="tx1"/>
                          </a:solidFill>
                          <a:effectLst/>
                          <a:latin typeface="Calibri"/>
                        </a:rPr>
                        <a:t>Write own poems about a rainforest animal</a:t>
                      </a:r>
                      <a:endParaRPr lang="en-US" sz="900" dirty="0">
                        <a:solidFill>
                          <a:schemeClr val="tx1"/>
                        </a:solidFill>
                        <a:effectLst/>
                        <a:latin typeface="Calibri"/>
                      </a:endParaRP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1757682"/>
                  </a:ext>
                </a:extLst>
              </a:tr>
              <a:tr h="323850">
                <a:tc>
                  <a:txBody>
                    <a:bodyPr/>
                    <a:lstStyle/>
                    <a:p>
                      <a:pPr fontAlgn="base"/>
                      <a:r>
                        <a:rPr lang="en-US" sz="1000" dirty="0">
                          <a:effectLst/>
                          <a:latin typeface="Calibri"/>
                        </a:rPr>
                        <a:t>Purpose and Audience</a:t>
                      </a:r>
                      <a:endParaRPr lang="en-US" dirty="0">
                        <a:effectLst/>
                        <a:latin typeface="Calibri"/>
                      </a:endParaRP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noFill/>
                  </a:tcPr>
                </a:tc>
                <a:tc>
                  <a:txBody>
                    <a:bodyPr/>
                    <a:lstStyle/>
                    <a:p>
                      <a:pPr fontAlgn="base"/>
                      <a:r>
                        <a:rPr lang="en-US" sz="900" dirty="0">
                          <a:solidFill>
                            <a:schemeClr val="tx1"/>
                          </a:solidFill>
                          <a:effectLst/>
                          <a:latin typeface="Calibri"/>
                        </a:rPr>
                        <a:t>To be shared with lower year group</a:t>
                      </a: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tc>
                  <a:txBody>
                    <a:bodyPr/>
                    <a:lstStyle/>
                    <a:p>
                      <a:pPr fontAlgn="base"/>
                      <a:r>
                        <a:rPr lang="en-US" sz="900" dirty="0">
                          <a:solidFill>
                            <a:schemeClr val="tx1"/>
                          </a:solidFill>
                          <a:effectLst/>
                          <a:latin typeface="Calibri"/>
                        </a:rPr>
                        <a:t>To write a letter to the Headteacher about an event</a:t>
                      </a: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tc>
                  <a:txBody>
                    <a:bodyPr/>
                    <a:lstStyle/>
                    <a:p>
                      <a:pPr fontAlgn="base"/>
                      <a:r>
                        <a:rPr lang="en-US" sz="900" dirty="0">
                          <a:solidFill>
                            <a:schemeClr val="tx1"/>
                          </a:solidFill>
                          <a:effectLst/>
                          <a:latin typeface="Calibri"/>
                        </a:rPr>
                        <a:t>To be written in a Christmas Card to a family member</a:t>
                      </a: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tc>
                  <a:txBody>
                    <a:bodyPr/>
                    <a:lstStyle/>
                    <a:p>
                      <a:pPr fontAlgn="base"/>
                      <a:r>
                        <a:rPr lang="en-US" sz="900" dirty="0">
                          <a:solidFill>
                            <a:schemeClr val="tx1"/>
                          </a:solidFill>
                          <a:effectLst/>
                          <a:latin typeface="Calibri"/>
                        </a:rPr>
                        <a:t>For a Y3 Ancient Egypt encyclopedia</a:t>
                      </a: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tc>
                  <a:txBody>
                    <a:bodyPr/>
                    <a:lstStyle/>
                    <a:p>
                      <a:pPr fontAlgn="base"/>
                      <a:r>
                        <a:rPr lang="en-US" sz="900" dirty="0">
                          <a:solidFill>
                            <a:schemeClr val="tx1"/>
                          </a:solidFill>
                          <a:effectLst/>
                          <a:latin typeface="Calibri"/>
                        </a:rPr>
                        <a:t>To turn into a class book</a:t>
                      </a: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tc>
                  <a:txBody>
                    <a:bodyPr/>
                    <a:lstStyle/>
                    <a:p>
                      <a:pPr fontAlgn="base"/>
                      <a:r>
                        <a:rPr lang="en-US" sz="900" dirty="0">
                          <a:solidFill>
                            <a:schemeClr val="tx1"/>
                          </a:solidFill>
                          <a:effectLst/>
                          <a:latin typeface="Calibri"/>
                        </a:rPr>
                        <a:t>To publish on tea-stained paper</a:t>
                      </a:r>
                      <a:endParaRPr lang="en-US" dirty="0"/>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tc>
                  <a:txBody>
                    <a:bodyPr/>
                    <a:lstStyle/>
                    <a:p>
                      <a:pPr fontAlgn="base"/>
                      <a:r>
                        <a:rPr lang="en-US" sz="900" dirty="0">
                          <a:solidFill>
                            <a:schemeClr val="tx1"/>
                          </a:solidFill>
                          <a:effectLst/>
                          <a:latin typeface="Calibri"/>
                        </a:rPr>
                        <a:t>Share and pair with upper KS2 class</a:t>
                      </a:r>
                      <a:endParaRPr lang="en-US" dirty="0"/>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tc>
                  <a:txBody>
                    <a:bodyPr/>
                    <a:lstStyle/>
                    <a:p>
                      <a:pPr fontAlgn="base"/>
                      <a:r>
                        <a:rPr lang="en-US" sz="900" dirty="0">
                          <a:solidFill>
                            <a:schemeClr val="tx1"/>
                          </a:solidFill>
                          <a:effectLst/>
                          <a:latin typeface="Calibri"/>
                        </a:rPr>
                        <a:t>To be displayed in the classroom</a:t>
                      </a: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tc>
                  <a:txBody>
                    <a:bodyPr/>
                    <a:lstStyle/>
                    <a:p>
                      <a:pPr fontAlgn="base"/>
                      <a:r>
                        <a:rPr lang="en-US" sz="900" dirty="0">
                          <a:solidFill>
                            <a:schemeClr val="tx1"/>
                          </a:solidFill>
                          <a:effectLst/>
                          <a:latin typeface="Calibri"/>
                        </a:rPr>
                        <a:t>To publish for the book corner</a:t>
                      </a:r>
                    </a:p>
                  </a:txBody>
                  <a:tcPr marL="41729" marR="41729">
                    <a:lnL w="9716" cap="flat" cmpd="sng" algn="ctr">
                      <a:solidFill>
                        <a:srgbClr val="000000"/>
                      </a:solidFill>
                      <a:prstDash val="solid"/>
                      <a:round/>
                      <a:headEnd type="none" w="med" len="med"/>
                      <a:tailEnd type="none" w="med" len="med"/>
                    </a:lnL>
                    <a:lnR w="9716" cap="flat" cmpd="sng" algn="ctr">
                      <a:solidFill>
                        <a:srgbClr val="000000"/>
                      </a:solidFill>
                      <a:prstDash val="solid"/>
                      <a:round/>
                      <a:headEnd type="none" w="med" len="med"/>
                      <a:tailEnd type="none" w="med" len="med"/>
                    </a:lnR>
                    <a:lnT w="9716" cap="flat" cmpd="sng" algn="ctr">
                      <a:solidFill>
                        <a:srgbClr val="000000"/>
                      </a:solidFill>
                      <a:prstDash val="solid"/>
                      <a:round/>
                      <a:headEnd type="none" w="med" len="med"/>
                      <a:tailEnd type="none" w="med" len="med"/>
                    </a:lnT>
                    <a:lnB w="971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7355351"/>
                  </a:ext>
                </a:extLst>
              </a:tr>
            </a:tbl>
          </a:graphicData>
        </a:graphic>
      </p:graphicFrame>
    </p:spTree>
    <p:extLst>
      <p:ext uri="{BB962C8B-B14F-4D97-AF65-F5344CB8AC3E}">
        <p14:creationId xmlns:p14="http://schemas.microsoft.com/office/powerpoint/2010/main" val="3389985288"/>
      </p:ext>
    </p:extLst>
  </p:cSld>
  <p:clrMapOvr>
    <a:masterClrMapping/>
  </p:clrMapOvr>
</p:sld>
</file>

<file path=ppt/theme/theme1.xml><?xml version="1.0" encoding="utf-8"?>
<a:theme xmlns:a="http://schemas.openxmlformats.org/drawingml/2006/main" name="NMR">
  <a:themeElements>
    <a:clrScheme name="NMR">
      <a:dk1>
        <a:sysClr val="windowText" lastClr="000000"/>
      </a:dk1>
      <a:lt1>
        <a:sysClr val="window" lastClr="FFFFFF"/>
      </a:lt1>
      <a:dk2>
        <a:srgbClr val="273A64"/>
      </a:dk2>
      <a:lt2>
        <a:srgbClr val="E7E6E6"/>
      </a:lt2>
      <a:accent1>
        <a:srgbClr val="273A64"/>
      </a:accent1>
      <a:accent2>
        <a:srgbClr val="70CAC7"/>
      </a:accent2>
      <a:accent3>
        <a:srgbClr val="E64E39"/>
      </a:accent3>
      <a:accent4>
        <a:srgbClr val="FFBE64"/>
      </a:accent4>
      <a:accent5>
        <a:srgbClr val="9C63CC"/>
      </a:accent5>
      <a:accent6>
        <a:srgbClr val="70AD47"/>
      </a:accent6>
      <a:hlink>
        <a:srgbClr val="70CAC7"/>
      </a:hlink>
      <a:folHlink>
        <a:srgbClr val="70CAC7"/>
      </a:folHlink>
    </a:clrScheme>
    <a:fontScheme name="NMR">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6993C93D5AC045BD7F71EA914D6A84" ma:contentTypeVersion="1" ma:contentTypeDescription="Create a new document." ma:contentTypeScope="" ma:versionID="14e20fa0d868eaae89e4059ae917c077">
  <xsd:schema xmlns:xsd="http://www.w3.org/2001/XMLSchema" xmlns:xs="http://www.w3.org/2001/XMLSchema" xmlns:p="http://schemas.microsoft.com/office/2006/metadata/properties" xmlns:ns2="71235797-cc8c-40e6-8ff7-01aeba99ba5b" targetNamespace="http://schemas.microsoft.com/office/2006/metadata/properties" ma:root="true" ma:fieldsID="29affd90feadc732eb6bde56486a50b2" ns2:_="">
    <xsd:import namespace="71235797-cc8c-40e6-8ff7-01aeba99ba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235797-cc8c-40e6-8ff7-01aeba99ba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0A3DC6-1BB6-4621-80BA-4E8445570C38}">
  <ds:schemaRefs>
    <ds:schemaRef ds:uri="http://schemas.microsoft.com/sharepoint/v3/contenttype/forms"/>
  </ds:schemaRefs>
</ds:datastoreItem>
</file>

<file path=customXml/itemProps2.xml><?xml version="1.0" encoding="utf-8"?>
<ds:datastoreItem xmlns:ds="http://schemas.openxmlformats.org/officeDocument/2006/customXml" ds:itemID="{64CDA7E5-181F-441B-AA20-EDB1A1E06B6C}"/>
</file>

<file path=customXml/itemProps3.xml><?xml version="1.0" encoding="utf-8"?>
<ds:datastoreItem xmlns:ds="http://schemas.openxmlformats.org/officeDocument/2006/customXml" ds:itemID="{77868A2C-2A0E-40BB-9B72-B0AEA7870D5C}">
  <ds:schemaRefs>
    <ds:schemaRef ds:uri="5be53ed7-8824-4142-8112-3bdd63f1698f"/>
    <ds:schemaRef ds:uri="afc78f04-beac-40ca-adf7-70adde232b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NMR</Template>
  <TotalTime>31</TotalTime>
  <Words>1332</Words>
  <Application>Microsoft Office PowerPoint</Application>
  <PresentationFormat>On-screen Show (4:3)</PresentationFormat>
  <Paragraphs>214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NMR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Ginny Rhodes</dc:creator>
  <cp:lastModifiedBy>Jemma Porter</cp:lastModifiedBy>
  <cp:revision>133</cp:revision>
  <cp:lastPrinted>2022-11-11T11:22:02Z</cp:lastPrinted>
  <dcterms:created xsi:type="dcterms:W3CDTF">2017-05-09T13:51:32Z</dcterms:created>
  <dcterms:modified xsi:type="dcterms:W3CDTF">2026-07-06T11:41:58Z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0x010100A36993C93D5AC045BD7F71EA914D6A84</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y fmtid="{D5CDD505-2E9C-101B-9397-08002B2CF9AE}" pid="12" name="Order">
    <vt:r8>56900</vt:r8>
  </property>
</Properties>
</file>