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9"/>
  </p:notesMasterIdLst>
  <p:handoutMasterIdLst>
    <p:handoutMasterId r:id="rId40"/>
  </p:handoutMasterIdLst>
  <p:sldIdLst>
    <p:sldId id="1440" r:id="rId5"/>
    <p:sldId id="1454" r:id="rId6"/>
    <p:sldId id="1453" r:id="rId7"/>
    <p:sldId id="1463" r:id="rId8"/>
    <p:sldId id="417" r:id="rId9"/>
    <p:sldId id="1458" r:id="rId10"/>
    <p:sldId id="256" r:id="rId11"/>
    <p:sldId id="1397" r:id="rId12"/>
    <p:sldId id="312" r:id="rId13"/>
    <p:sldId id="301" r:id="rId14"/>
    <p:sldId id="1431" r:id="rId15"/>
    <p:sldId id="1459" r:id="rId16"/>
    <p:sldId id="1460" r:id="rId17"/>
    <p:sldId id="1462" r:id="rId18"/>
    <p:sldId id="1461" r:id="rId19"/>
    <p:sldId id="1429" r:id="rId20"/>
    <p:sldId id="1430" r:id="rId21"/>
    <p:sldId id="1432" r:id="rId22"/>
    <p:sldId id="1433" r:id="rId23"/>
    <p:sldId id="1421" r:id="rId24"/>
    <p:sldId id="1422" r:id="rId25"/>
    <p:sldId id="1449" r:id="rId26"/>
    <p:sldId id="1436" r:id="rId27"/>
    <p:sldId id="1441" r:id="rId28"/>
    <p:sldId id="1437" r:id="rId29"/>
    <p:sldId id="1438" r:id="rId30"/>
    <p:sldId id="1443" r:id="rId31"/>
    <p:sldId id="1442" r:id="rId32"/>
    <p:sldId id="1445" r:id="rId33"/>
    <p:sldId id="1439" r:id="rId34"/>
    <p:sldId id="1446" r:id="rId35"/>
    <p:sldId id="1447" r:id="rId36"/>
    <p:sldId id="1426" r:id="rId37"/>
    <p:sldId id="1448" r:id="rId38"/>
  </p:sldIdLst>
  <p:sldSz cx="9144000" cy="6858000" type="screen4x3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533289-D2B5-4C20-9697-FBBA2C1EFA3D}">
          <p14:sldIdLst>
            <p14:sldId id="1440"/>
            <p14:sldId id="1454"/>
          </p14:sldIdLst>
        </p14:section>
        <p14:section name="coloured title pages" id="{DAA97E0E-F440-48AB-8864-E8C0E73A3721}">
          <p14:sldIdLst>
            <p14:sldId id="1453"/>
            <p14:sldId id="1463"/>
            <p14:sldId id="417"/>
            <p14:sldId id="1458"/>
            <p14:sldId id="256"/>
            <p14:sldId id="1397"/>
            <p14:sldId id="312"/>
            <p14:sldId id="301"/>
            <p14:sldId id="1431"/>
            <p14:sldId id="1459"/>
            <p14:sldId id="1460"/>
            <p14:sldId id="1462"/>
            <p14:sldId id="1461"/>
            <p14:sldId id="1429"/>
          </p14:sldIdLst>
        </p14:section>
        <p14:section name="alternative page backgrounds" id="{A2689AA8-7A8E-4984-948E-BE6090FD8C15}">
          <p14:sldIdLst>
            <p14:sldId id="1430"/>
            <p14:sldId id="1432"/>
            <p14:sldId id="1433"/>
            <p14:sldId id="1421"/>
            <p14:sldId id="1422"/>
          </p14:sldIdLst>
        </p14:section>
        <p14:section name="picture slides" id="{D0C15568-F326-4D2B-9E01-A22525E98857}">
          <p14:sldIdLst>
            <p14:sldId id="1449"/>
            <p14:sldId id="1436"/>
            <p14:sldId id="1441"/>
            <p14:sldId id="1437"/>
            <p14:sldId id="1438"/>
            <p14:sldId id="1443"/>
            <p14:sldId id="1442"/>
            <p14:sldId id="1445"/>
            <p14:sldId id="1439"/>
            <p14:sldId id="1446"/>
            <p14:sldId id="1447"/>
            <p14:sldId id="1426"/>
            <p14:sldId id="14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FC"/>
    <a:srgbClr val="FF0066"/>
    <a:srgbClr val="B3D8D8"/>
    <a:srgbClr val="D9EBEB"/>
    <a:srgbClr val="009999"/>
    <a:srgbClr val="000000"/>
    <a:srgbClr val="4EC1C4"/>
    <a:srgbClr val="3C8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91C34-1C63-F22F-F4FC-2A09E22C6E58}" v="7" dt="2026-07-06T14:24:24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72" autoAdjust="0"/>
    <p:restoredTop sz="93792" autoAdjust="0"/>
  </p:normalViewPr>
  <p:slideViewPr>
    <p:cSldViewPr snapToGrid="0" snapToObjects="1">
      <p:cViewPr varScale="1">
        <p:scale>
          <a:sx n="104" d="100"/>
          <a:sy n="104" d="100"/>
        </p:scale>
        <p:origin x="142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A2E14D33-DE77-4F9F-9A27-CD75A6367E63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328B97BE-74F4-45CE-B9F0-9DDD6E022F5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39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3DAE5885-375F-4B7E-9A49-73B6F5F61D6D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A380D2EF-7537-4719-8C74-13C366A9C3F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352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0D2EF-7537-4719-8C74-13C366A9C3FE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C3A13-30AA-4B51-BDD0-A748157FC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2F391-DFC1-4155-B94E-70986214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1E0FB-BDD6-49E1-AECB-C92271ECA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014EB-D616-4378-B73C-043D7E85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D0348-9FEB-4FC7-8514-16D4A0AF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2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4387-A399-44C8-B7CB-F83B83FC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AA4D9-6F86-46C3-A2B1-B928C99E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DCBE-99F5-4D6E-BEA9-912BCA06D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F28E1-62C4-4DFE-9B17-7720E73E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AD7E-B9A6-4B5F-8D36-F3139825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9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C1134-E5F5-4A11-A4B8-9B4C65A89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F7856-78A2-4055-BB9A-C691D92F9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9EA83-CD21-4F07-83E2-73F25539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41EC2-9B89-46C7-BF9A-057AEFE6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D162B-539F-4BA4-8445-38B9185C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78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3860-5AE8-4787-AAD0-B8C1D207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5D419-127C-475A-8A32-AD0416628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C5422-64E5-40B9-A94C-2EADCF5D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6F80B-BE36-4E9F-8CBB-2E20A53E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F9E06-42C9-4A08-885A-5227248E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138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A068-E757-4134-88A5-31559B98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5C05B-53DB-43BA-A275-6EC055D76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40355-2AB7-4225-B55A-53833EED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9C55A-56AB-4A3C-AB54-0092EDD2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A98E1-FAAA-4004-AD23-8FDA0C5F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74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3138-8628-4356-91E9-70A55F450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392E-43E2-4367-826D-BB6EDCBEA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7EB86-DE24-430B-AC5D-BB8D1AEC4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1BC47-D000-4A6A-B3BE-6C17889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B1E2-95E0-48B7-A2CE-31E581DE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F0715-24CE-447E-B482-58AF0253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00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B1DC-72BB-4149-9624-BD4D1CFF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ED20-E19A-4615-B27D-6B47F02E4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9A4D7-348B-4D22-98EB-27032DB19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0FE8D-1AF8-4FD7-91FE-D6A1E8AE2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E7B3-9F40-447F-8858-2DE13B45D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4B657-9AB8-42DE-A563-A0302256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93AF0-CB8A-482C-8F3E-32183B20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69113-C185-4A3D-9633-CA36622E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04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8383-01F4-4616-813F-7E1C77C3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F20EE-ADEF-4D17-92AB-895025D4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5AEFB-8B54-4B67-8A8B-6795F2EA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39376-116C-4520-860A-999E897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69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B6F50-7E86-437D-90C1-5C1C4208E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A8B1D-F438-4782-B851-1C4668ED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78D0C-9096-4C52-87AD-9D444828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99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8F3E-12D2-40C4-AE77-276D9647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60213-AD17-4200-B8FC-CA2808AE5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35C55-BABD-4EEA-9419-7FDE9EC36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4D34A-6372-47FE-9B37-F5954D01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5B86A-4BC0-4CE4-A48D-77C612C3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C7119-4A68-4C81-A29D-D2C8A146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69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3CF6-4583-4192-95F2-CE7C511C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7DBFE-257D-41F6-B950-ECFD55E8D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64934-E78C-4CC4-AADA-F7964110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B3EB5-DB26-4081-92C8-E08E5078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9CF5D-9015-4ED4-95A9-BC2301FB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13C46-E790-4FC5-83D5-E411DA5C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68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234E2-DDE6-4D1E-8FE5-DC846484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35ACF-EE12-4739-A40F-26F7868AF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97DE0-823F-473F-B4A1-90F499AFB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854E8-E53E-A646-A023-0CD2D11E61C1}" type="datetimeFigureOut">
              <a:rPr lang="en-GB" smtClean="0"/>
              <a:pPr/>
              <a:t>17/07/2026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4D9B8-CB76-4F9E-815B-60E372B99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AD2D-B529-4361-A3AA-CA4CC9832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2D71-B740-4A41-9691-81637677038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  <p:pic>
        <p:nvPicPr>
          <p:cNvPr id="3" name="Picture 2" descr="A logo of a tree with colorful circles&#10;&#10;AI-generated content may be incorrect.">
            <a:extLst>
              <a:ext uri="{FF2B5EF4-FFF2-40B4-BE49-F238E27FC236}">
                <a16:creationId xmlns:a16="http://schemas.microsoft.com/office/drawing/2014/main" id="{440C82E6-112E-EE79-B76C-77EF6DCB66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4661" y="719449"/>
            <a:ext cx="1373051" cy="2054906"/>
          </a:xfrm>
          <a:prstGeom prst="rect">
            <a:avLst/>
          </a:prstGeom>
        </p:spPr>
      </p:pic>
      <p:pic>
        <p:nvPicPr>
          <p:cNvPr id="5" name="Picture 4" descr="A blue and green logo&#10;&#10;AI-generated content may be incorrect.">
            <a:extLst>
              <a:ext uri="{FF2B5EF4-FFF2-40B4-BE49-F238E27FC236}">
                <a16:creationId xmlns:a16="http://schemas.microsoft.com/office/drawing/2014/main" id="{D9B2BB9B-A660-87FC-B27A-415353E3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92" y="2884749"/>
            <a:ext cx="2139991" cy="360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475C6-A075-76B9-FB3C-2BC7D471C850}"/>
              </a:ext>
            </a:extLst>
          </p:cNvPr>
          <p:cNvSpPr txBox="1"/>
          <p:nvPr/>
        </p:nvSpPr>
        <p:spPr>
          <a:xfrm>
            <a:off x="427822" y="3429918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E64E39"/>
                </a:solidFill>
                <a:latin typeface="Calibri Light"/>
                <a:ea typeface="Calibri Light"/>
                <a:cs typeface="Calibri Light"/>
              </a:rPr>
              <a:t>Meet the Teacher </a:t>
            </a:r>
            <a:endParaRPr lang="en-GB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endParaRPr lang="en-US" sz="3600" b="1" dirty="0">
              <a:solidFill>
                <a:srgbClr val="E64E39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en-US" sz="3600" b="1">
                <a:solidFill>
                  <a:srgbClr val="E64E39"/>
                </a:solidFill>
                <a:latin typeface="Calibri Light"/>
                <a:ea typeface="Calibri Light"/>
                <a:cs typeface="Calibri Light"/>
              </a:rPr>
              <a:t>Year 4</a:t>
            </a:r>
            <a:endParaRPr lang="en-GB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8969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A4D0FF-A3F9-4CA2-A65F-C36DF508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on Google Classroom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234" y="5157192"/>
            <a:ext cx="1020143" cy="1605396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7B4F2F3-9743-BE7F-A9CC-E0C84B32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03" y="1455222"/>
            <a:ext cx="8629446" cy="19630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Information about homework can be found on Google Classroom in the Classwork area. 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There are links to </a:t>
            </a:r>
            <a:r>
              <a:rPr lang="en-GB" dirty="0" err="1">
                <a:solidFill>
                  <a:schemeClr val="tx1"/>
                </a:solidFill>
              </a:rPr>
              <a:t>EdShed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TTrockstars</a:t>
            </a:r>
            <a:r>
              <a:rPr lang="en-GB" dirty="0">
                <a:solidFill>
                  <a:schemeClr val="tx1"/>
                </a:solidFill>
              </a:rPr>
              <a:t> and Accelerated Reader quizzes on Google Classroom in the Homework section. 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F79C0B7-1511-997C-0A78-11873B98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54" y="3589865"/>
            <a:ext cx="7398522" cy="3266066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90848550-F9BE-D4F1-AB4B-81D50A872FDF}"/>
              </a:ext>
            </a:extLst>
          </p:cNvPr>
          <p:cNvSpPr/>
          <p:nvPr/>
        </p:nvSpPr>
        <p:spPr>
          <a:xfrm rot="-2040000">
            <a:off x="4381836" y="3276751"/>
            <a:ext cx="289932" cy="5129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4929B25-25D5-D288-23FF-23FE62622A78}"/>
              </a:ext>
            </a:extLst>
          </p:cNvPr>
          <p:cNvSpPr/>
          <p:nvPr/>
        </p:nvSpPr>
        <p:spPr>
          <a:xfrm rot="-2040000">
            <a:off x="3512040" y="5852682"/>
            <a:ext cx="289932" cy="5129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1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52323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Logins</a:t>
            </a:r>
            <a:endParaRPr lang="en-US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9E522-E223-4858-8A07-813F6FB4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9B5659-4C74-B107-FDA7-98F621DF11EC}"/>
              </a:ext>
            </a:extLst>
          </p:cNvPr>
          <p:cNvSpPr txBox="1"/>
          <p:nvPr/>
        </p:nvSpPr>
        <p:spPr>
          <a:xfrm>
            <a:off x="317654" y="1710018"/>
            <a:ext cx="775587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Candara"/>
              </a:rPr>
              <a:t>Your child's Google classroom login and all other logins will be found </a:t>
            </a:r>
            <a:r>
              <a:rPr lang="en-GB" sz="2400" dirty="0">
                <a:highlight>
                  <a:srgbClr val="FFFF00"/>
                </a:highlight>
                <a:latin typeface="Candara"/>
              </a:rPr>
              <a:t>at the front of their reading diaries</a:t>
            </a:r>
            <a:r>
              <a:rPr lang="en-GB" sz="2400" dirty="0">
                <a:latin typeface="Candara"/>
              </a:rPr>
              <a:t>.  </a:t>
            </a:r>
          </a:p>
          <a:p>
            <a:endParaRPr lang="en-GB" sz="2400" dirty="0">
              <a:solidFill>
                <a:srgbClr val="FF0000"/>
              </a:solidFill>
              <a:latin typeface="Candara"/>
            </a:endParaRPr>
          </a:p>
          <a:p>
            <a:r>
              <a:rPr lang="en-GB" sz="2400" dirty="0">
                <a:solidFill>
                  <a:srgbClr val="FF0000"/>
                </a:solidFill>
                <a:latin typeface="Candara"/>
              </a:rPr>
              <a:t>Please note the Accelerated Reader login and password are all lower case.</a:t>
            </a:r>
          </a:p>
        </p:txBody>
      </p:sp>
    </p:spTree>
    <p:extLst>
      <p:ext uri="{BB962C8B-B14F-4D97-AF65-F5344CB8AC3E}">
        <p14:creationId xmlns:p14="http://schemas.microsoft.com/office/powerpoint/2010/main" val="2775381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55473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15601"/>
            <a:ext cx="8544457" cy="11361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3600" u="sng" dirty="0">
                <a:latin typeface="Segoe UI"/>
                <a:ea typeface="Calibri Light"/>
                <a:cs typeface="Segoe UI"/>
              </a:rPr>
              <a:t>Times Tables Statutory Year 4 Test</a:t>
            </a:r>
          </a:p>
          <a:p>
            <a:pPr algn="l"/>
            <a:endParaRPr lang="en-GB" sz="2200" u="sng" dirty="0">
              <a:latin typeface="Segoe UI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200" dirty="0">
                <a:latin typeface="Candara"/>
                <a:ea typeface="Calibri Light"/>
                <a:cs typeface="Segoe UI"/>
              </a:rPr>
              <a:t>Takes place in June.</a:t>
            </a:r>
            <a:endParaRPr lang="en-US" sz="22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2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200" dirty="0">
                <a:latin typeface="Candara"/>
                <a:ea typeface="Calibri Light"/>
                <a:cs typeface="Segoe UI"/>
              </a:rPr>
              <a:t>National Test</a:t>
            </a:r>
            <a:endParaRPr lang="en-US" sz="220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2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200" dirty="0">
                <a:latin typeface="Candara"/>
                <a:ea typeface="Calibri Light"/>
                <a:cs typeface="Segoe UI"/>
              </a:rPr>
              <a:t>Done on computer - 6 seconds to answer each question.</a:t>
            </a:r>
            <a:endParaRPr lang="en-US" sz="220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2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200" dirty="0">
                <a:latin typeface="Candara"/>
                <a:ea typeface="Calibri Light"/>
                <a:cs typeface="Segoe UI"/>
              </a:rPr>
              <a:t>Multiplication (not division facts) up to 12 x 12.</a:t>
            </a:r>
            <a:endParaRPr lang="en-US" sz="220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2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200" dirty="0">
                <a:latin typeface="Candara"/>
                <a:ea typeface="Calibri Light"/>
                <a:cs typeface="Segoe UI"/>
              </a:rPr>
              <a:t>Can be practiced using </a:t>
            </a:r>
            <a:r>
              <a:rPr lang="en-GB" sz="2200" err="1">
                <a:latin typeface="Candara"/>
                <a:ea typeface="Calibri Light"/>
                <a:cs typeface="Segoe UI"/>
              </a:rPr>
              <a:t>SoundCheck</a:t>
            </a:r>
            <a:r>
              <a:rPr lang="en-GB" sz="2200" dirty="0">
                <a:latin typeface="Candara"/>
                <a:ea typeface="Calibri Light"/>
                <a:cs typeface="Segoe UI"/>
              </a:rPr>
              <a:t> on </a:t>
            </a:r>
            <a:r>
              <a:rPr lang="en-GB" sz="2200" err="1">
                <a:latin typeface="Candara"/>
                <a:ea typeface="Calibri Light"/>
                <a:cs typeface="Segoe UI"/>
              </a:rPr>
              <a:t>TTRockstars</a:t>
            </a:r>
            <a:r>
              <a:rPr lang="en-GB" sz="2200" dirty="0">
                <a:latin typeface="Candara"/>
                <a:ea typeface="Calibri Light"/>
                <a:cs typeface="Segoe UI"/>
              </a:rPr>
              <a:t>.</a:t>
            </a:r>
            <a:endParaRPr lang="en-GB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55473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15601"/>
            <a:ext cx="6439886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dirty="0">
                <a:latin typeface="Candara"/>
                <a:ea typeface="Calibri Light"/>
                <a:cs typeface="Segoe UI"/>
              </a:rPr>
              <a:t>Music Maestros</a:t>
            </a:r>
            <a:endParaRPr lang="en-GB" dirty="0"/>
          </a:p>
          <a:p>
            <a:pPr algn="l"/>
            <a:endParaRPr lang="en-GB" sz="2200" u="sng" dirty="0">
              <a:latin typeface="Segoe UI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Autumn term - Children do either woodwind or brass.</a:t>
            </a:r>
            <a:endParaRPr lang="en-US" sz="24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Later they get chance to take instruments home to practice.</a:t>
            </a:r>
            <a:endParaRPr lang="en-US" sz="24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Instruments must be in school on Wednesdays.</a:t>
            </a:r>
            <a:endParaRPr lang="en-US" sz="24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285750" indent="-285750" algn="l">
              <a:spcBef>
                <a:spcPct val="20000"/>
              </a:spcBef>
              <a:buFont typeface="Arial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Concert for parents at end of Autumn term. 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17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55473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15601"/>
            <a:ext cx="6439886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dirty="0">
                <a:latin typeface="Candara"/>
                <a:ea typeface="Calibri Light"/>
                <a:cs typeface="Segoe UI"/>
              </a:rPr>
              <a:t>PE/ Outdoor learning </a:t>
            </a:r>
            <a:endParaRPr lang="en-GB" dirty="0"/>
          </a:p>
          <a:p>
            <a:pPr algn="l"/>
            <a:endParaRPr lang="en-GB" sz="2200" u="sng" dirty="0">
              <a:latin typeface="Segoe UI"/>
              <a:ea typeface="Calibri Light"/>
              <a:cs typeface="Segoe UI"/>
            </a:endParaRPr>
          </a:p>
          <a:p>
            <a:pPr marL="575945" lvl="1" indent="-285750">
              <a:spcBef>
                <a:spcPct val="20000"/>
              </a:spcBef>
              <a:buFont typeface="Arial,Sans-Serif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Please have PE/ Outdoor learning kits in school from Monday to Friday. This allows for flexibility to change days as required.</a:t>
            </a:r>
            <a:endParaRPr lang="en-US" sz="2400" dirty="0">
              <a:latin typeface="Candara"/>
              <a:ea typeface="Calibri Light"/>
              <a:cs typeface="Segoe UI"/>
            </a:endParaRPr>
          </a:p>
          <a:p>
            <a:pPr marL="742950" lvl="1" indent="-285750" algn="l">
              <a:spcBef>
                <a:spcPct val="20000"/>
              </a:spcBef>
              <a:buFont typeface="Arial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575945" lvl="1" indent="-285750">
              <a:spcBef>
                <a:spcPct val="20000"/>
              </a:spcBef>
              <a:buFont typeface="Arial,Sans-Serif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A spare pair of socks is useful and a spare plastic bag.</a:t>
            </a:r>
            <a:endParaRPr lang="en-US" sz="2400" dirty="0">
              <a:latin typeface="Candara"/>
              <a:ea typeface="Calibri Light"/>
              <a:cs typeface="Segoe UI"/>
            </a:endParaRPr>
          </a:p>
          <a:p>
            <a:pPr marL="742950" lvl="1" indent="-285750" algn="l">
              <a:spcBef>
                <a:spcPct val="20000"/>
              </a:spcBef>
              <a:buFont typeface="Arial,Sans-Serif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742950" lvl="1" indent="-285750">
              <a:spcBef>
                <a:spcPct val="20000"/>
              </a:spcBef>
              <a:buFont typeface="Arial,Sans-Serif"/>
              <a:buChar char="•"/>
            </a:pPr>
            <a:r>
              <a:rPr lang="en-GB" sz="2400" dirty="0">
                <a:latin typeface="Candara"/>
                <a:ea typeface="Calibri Light"/>
                <a:cs typeface="Segoe UI"/>
              </a:rPr>
              <a:t>Jewellery should not in school but if children have stud earrings, please provide them with microtape.</a:t>
            </a:r>
          </a:p>
          <a:p>
            <a:pPr marL="742950" lvl="1" indent="-285750" algn="l">
              <a:spcBef>
                <a:spcPct val="20000"/>
              </a:spcBef>
              <a:buFont typeface="Arial,Sans-Serif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742950" lvl="1" indent="-285750">
              <a:spcBef>
                <a:spcPct val="20000"/>
              </a:spcBef>
              <a:buFont typeface="Arial,Sans-Serif"/>
              <a:buChar char="•"/>
            </a:pPr>
            <a:endParaRPr lang="en-GB" sz="2400" b="1" dirty="0">
              <a:latin typeface="Candara"/>
              <a:ea typeface="Calibri Light"/>
              <a:cs typeface="Segoe U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6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55473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15601"/>
            <a:ext cx="6439886" cy="1179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GB" dirty="0">
              <a:latin typeface="Candara"/>
              <a:ea typeface="Calibri Light"/>
              <a:cs typeface="Segoe UI"/>
            </a:endParaRPr>
          </a:p>
          <a:p>
            <a:pPr algn="l"/>
            <a:endParaRPr lang="en-GB" sz="2400" dirty="0">
              <a:latin typeface="Candara"/>
              <a:ea typeface="Calibri Light"/>
              <a:cs typeface="Segoe UI"/>
            </a:endParaRPr>
          </a:p>
          <a:p>
            <a:pPr algn="l"/>
            <a:r>
              <a:rPr lang="en-GB" sz="3600" dirty="0">
                <a:latin typeface="Candara"/>
                <a:ea typeface="Calibri Light"/>
                <a:cs typeface="Segoe UI"/>
              </a:rPr>
              <a:t>You are welcome to have a look at your child's new classroom.</a:t>
            </a:r>
            <a:endParaRPr lang="en-US" sz="3600" dirty="0">
              <a:latin typeface="Candara"/>
              <a:ea typeface="Calibri Light"/>
              <a:cs typeface="Segoe UI"/>
            </a:endParaRPr>
          </a:p>
          <a:p>
            <a:pPr marL="742950" lvl="1" indent="-285750" algn="l">
              <a:spcBef>
                <a:spcPct val="20000"/>
              </a:spcBef>
              <a:buFont typeface="Arial,Sans-Serif"/>
              <a:buChar char="•"/>
            </a:pPr>
            <a:endParaRPr lang="en-GB" sz="2400" dirty="0">
              <a:latin typeface="Candara"/>
              <a:ea typeface="Calibri Light"/>
              <a:cs typeface="Segoe UI"/>
            </a:endParaRPr>
          </a:p>
          <a:p>
            <a:pPr marL="742950" lvl="1" indent="-285750" algn="l">
              <a:spcBef>
                <a:spcPct val="20000"/>
              </a:spcBef>
              <a:buFont typeface="Arial,Sans-Serif"/>
              <a:buChar char="•"/>
            </a:pPr>
            <a:endParaRPr lang="en-GB" sz="2400" b="1" dirty="0">
              <a:latin typeface="Candara"/>
              <a:ea typeface="Calibri Light"/>
              <a:cs typeface="Segoe U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1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EA03F0-9DA5-7A00-68E1-B7BBEFDB0430}"/>
              </a:ext>
            </a:extLst>
          </p:cNvPr>
          <p:cNvSpPr txBox="1"/>
          <p:nvPr/>
        </p:nvSpPr>
        <p:spPr>
          <a:xfrm>
            <a:off x="345196" y="1804930"/>
            <a:ext cx="80863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800" dirty="0">
              <a:latin typeface="Comic Sans MS"/>
              <a:cs typeface="Segoe UI"/>
            </a:endParaRPr>
          </a:p>
          <a:p>
            <a:r>
              <a:rPr lang="en-US" sz="4800" dirty="0">
                <a:solidFill>
                  <a:srgbClr val="7030A0"/>
                </a:solidFill>
                <a:latin typeface="Comic Sans MS"/>
                <a:cs typeface="Segoe UI"/>
              </a:rPr>
              <a:t>Thank you, we look forward to teaching your children.</a:t>
            </a:r>
          </a:p>
        </p:txBody>
      </p:sp>
    </p:spTree>
    <p:extLst>
      <p:ext uri="{BB962C8B-B14F-4D97-AF65-F5344CB8AC3E}">
        <p14:creationId xmlns:p14="http://schemas.microsoft.com/office/powerpoint/2010/main" val="201285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52323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891827-2CD1-4803-A812-2ABFFCFE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17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52323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chemeClr val="bg1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chemeClr val="bg1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9E522-E223-4858-8A07-813F6FB4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6" y="352323"/>
            <a:ext cx="764777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F7747-6C79-4EEB-B137-A0F51F94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7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79784" y="66035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83380" y="38974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NMR 2026/7</a:t>
            </a:r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18ED9B-E6A0-759A-231A-16588DACBE85}"/>
              </a:ext>
            </a:extLst>
          </p:cNvPr>
          <p:cNvSpPr txBox="1"/>
          <p:nvPr/>
        </p:nvSpPr>
        <p:spPr>
          <a:xfrm>
            <a:off x="2134124" y="313981"/>
            <a:ext cx="5617028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u="sng" dirty="0"/>
              <a:t>Year 4 Team</a:t>
            </a:r>
            <a:endParaRPr lang="en-US" sz="4000" u="sng">
              <a:ea typeface="Roboto"/>
              <a:cs typeface="Roboto"/>
            </a:endParaRPr>
          </a:p>
          <a:p>
            <a:endParaRPr lang="en-US" sz="3000" dirty="0">
              <a:ea typeface="Roboto"/>
              <a:cs typeface="Roboto"/>
            </a:endParaRPr>
          </a:p>
          <a:p>
            <a:r>
              <a:rPr lang="en-US" sz="3000" b="1" u="sng" dirty="0"/>
              <a:t>Oak</a:t>
            </a:r>
            <a:endParaRPr lang="en-US" sz="3000" b="1" dirty="0">
              <a:ea typeface="Roboto"/>
              <a:cs typeface="Roboto"/>
            </a:endParaRPr>
          </a:p>
          <a:p>
            <a:r>
              <a:rPr lang="en-US" sz="3000" dirty="0" err="1"/>
              <a:t>Mrs</a:t>
            </a:r>
            <a:r>
              <a:rPr lang="en-US" sz="3000" dirty="0"/>
              <a:t> Davis</a:t>
            </a:r>
            <a:endParaRPr lang="en-US" sz="3000" dirty="0">
              <a:ea typeface="Roboto"/>
              <a:cs typeface="Roboto"/>
            </a:endParaRPr>
          </a:p>
          <a:p>
            <a:r>
              <a:rPr lang="en-US" sz="3000" dirty="0" err="1"/>
              <a:t>Mrs</a:t>
            </a:r>
            <a:r>
              <a:rPr lang="en-US" sz="3000" dirty="0"/>
              <a:t> Kelly</a:t>
            </a:r>
            <a:endParaRPr lang="en-US" sz="3000" dirty="0">
              <a:ea typeface="Roboto"/>
              <a:cs typeface="Roboto"/>
            </a:endParaRPr>
          </a:p>
          <a:p>
            <a:endParaRPr lang="en-US" sz="3000" dirty="0">
              <a:ea typeface="Roboto"/>
              <a:cs typeface="Roboto"/>
            </a:endParaRPr>
          </a:p>
          <a:p>
            <a:r>
              <a:rPr lang="en-US" sz="3000" b="1" u="sng" dirty="0"/>
              <a:t>Poplar</a:t>
            </a:r>
            <a:endParaRPr lang="en-US" sz="3000" b="1" dirty="0">
              <a:ea typeface="Roboto"/>
              <a:cs typeface="Roboto"/>
            </a:endParaRPr>
          </a:p>
          <a:p>
            <a:r>
              <a:rPr lang="en-US" sz="3000" dirty="0" err="1"/>
              <a:t>Mrs</a:t>
            </a:r>
            <a:r>
              <a:rPr lang="en-US" sz="3000" dirty="0"/>
              <a:t> Lockwood</a:t>
            </a:r>
            <a:endParaRPr lang="en-US" sz="3000" dirty="0">
              <a:ea typeface="Roboto"/>
              <a:cs typeface="Roboto"/>
            </a:endParaRPr>
          </a:p>
          <a:p>
            <a:endParaRPr lang="en-US" sz="3000" dirty="0">
              <a:ea typeface="Roboto"/>
              <a:cs typeface="Roboto"/>
            </a:endParaRPr>
          </a:p>
          <a:p>
            <a:r>
              <a:rPr lang="en-US" sz="3000" b="1" u="sng" dirty="0"/>
              <a:t>Teaching Assistants</a:t>
            </a:r>
            <a:endParaRPr lang="en-US" sz="3000" b="1" u="sng" dirty="0">
              <a:ea typeface="Roboto"/>
              <a:cs typeface="Roboto"/>
            </a:endParaRPr>
          </a:p>
          <a:p>
            <a:r>
              <a:rPr lang="en-US" sz="3000" dirty="0" err="1"/>
              <a:t>Mrs</a:t>
            </a:r>
            <a:r>
              <a:rPr lang="en-US" sz="3000" dirty="0">
                <a:ea typeface="Roboto"/>
                <a:cs typeface="Roboto"/>
              </a:rPr>
              <a:t> Atif</a:t>
            </a:r>
          </a:p>
          <a:p>
            <a:r>
              <a:rPr lang="en-US" sz="3000" dirty="0" err="1">
                <a:ea typeface="Roboto"/>
                <a:cs typeface="Roboto"/>
              </a:rPr>
              <a:t>Ms</a:t>
            </a:r>
            <a:r>
              <a:rPr lang="en-US" sz="3000" dirty="0">
                <a:ea typeface="Roboto"/>
                <a:cs typeface="Roboto"/>
              </a:rPr>
              <a:t> Michalska</a:t>
            </a:r>
          </a:p>
          <a:p>
            <a:endParaRPr lang="en-US" sz="3000" dirty="0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6141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F83F78-D901-4D14-A9B1-46A7B808B999}"/>
              </a:ext>
            </a:extLst>
          </p:cNvPr>
          <p:cNvSpPr/>
          <p:nvPr/>
        </p:nvSpPr>
        <p:spPr>
          <a:xfrm>
            <a:off x="4358869" y="1395250"/>
            <a:ext cx="4464504" cy="4067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GB" sz="20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Highlight Title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Bullet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62C530-A2FD-47D4-80D9-2B907138B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F177031-68D5-4AE4-89B8-8A624C858323}"/>
              </a:ext>
            </a:extLst>
          </p:cNvPr>
          <p:cNvSpPr txBox="1">
            <a:spLocks/>
          </p:cNvSpPr>
          <p:nvPr/>
        </p:nvSpPr>
        <p:spPr>
          <a:xfrm>
            <a:off x="320626" y="352323"/>
            <a:ext cx="7881819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1A5BE7-3287-4273-B85B-47BD68B1D536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379599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473E5-13F9-4958-AF0C-4205CE7D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1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7C2E4-24F5-4C81-B4EE-E74E0A67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4239B-E917-4075-A229-103C8E0E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DFE7AD0-394B-4A23-B0DE-5AB52399EC84}"/>
              </a:ext>
            </a:extLst>
          </p:cNvPr>
          <p:cNvSpPr txBox="1">
            <a:spLocks/>
          </p:cNvSpPr>
          <p:nvPr/>
        </p:nvSpPr>
        <p:spPr>
          <a:xfrm>
            <a:off x="320626" y="352323"/>
            <a:ext cx="7647777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Section Title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Page 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68F83D-C7AD-4CC4-8B40-D0873F3B7EEE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55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01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0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02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01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2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1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30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52323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NMR 2024/5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Curriculum content in Year 4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907C9F-2703-B68E-C4B0-D493D16A6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046443"/>
              </p:ext>
            </p:extLst>
          </p:nvPr>
        </p:nvGraphicFramePr>
        <p:xfrm>
          <a:off x="1524004" y="2516610"/>
          <a:ext cx="6095991" cy="20965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1997">
                  <a:extLst>
                    <a:ext uri="{9D8B030D-6E8A-4147-A177-3AD203B41FA5}">
                      <a16:colId xmlns:a16="http://schemas.microsoft.com/office/drawing/2014/main" val="714487011"/>
                    </a:ext>
                  </a:extLst>
                </a:gridCol>
                <a:gridCol w="2031997">
                  <a:extLst>
                    <a:ext uri="{9D8B030D-6E8A-4147-A177-3AD203B41FA5}">
                      <a16:colId xmlns:a16="http://schemas.microsoft.com/office/drawing/2014/main" val="730312062"/>
                    </a:ext>
                  </a:extLst>
                </a:gridCol>
                <a:gridCol w="2031997">
                  <a:extLst>
                    <a:ext uri="{9D8B030D-6E8A-4147-A177-3AD203B41FA5}">
                      <a16:colId xmlns:a16="http://schemas.microsoft.com/office/drawing/2014/main" val="2563819030"/>
                    </a:ext>
                  </a:extLst>
                </a:gridCol>
              </a:tblGrid>
              <a:tr h="912390">
                <a:tc>
                  <a:txBody>
                    <a:bodyPr/>
                    <a:lstStyle/>
                    <a:p>
                      <a:pPr rtl="0" fontAlgn="base"/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Candara"/>
                        </a:rPr>
                        <a:t>Autumn 2026</a:t>
                      </a:r>
                      <a:endParaRPr lang="en-GB" sz="2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6868" marR="86868" marT="43434" marB="43434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Candara"/>
                        </a:rPr>
                        <a:t>Spring 2027</a:t>
                      </a:r>
                      <a:endParaRPr lang="en-GB" sz="2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6868" marR="86868" marT="43434" marB="43434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Candara"/>
                        </a:rPr>
                        <a:t>Summer 2027</a:t>
                      </a:r>
                      <a:endParaRPr lang="en-GB" sz="2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6868" marR="86868" marT="43434" marB="43434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566893"/>
                  </a:ext>
                </a:extLst>
              </a:tr>
              <a:tr h="912390">
                <a:tc>
                  <a:txBody>
                    <a:bodyPr/>
                    <a:lstStyle/>
                    <a:p>
                      <a:pPr rtl="0" fontAlgn="base"/>
                      <a:r>
                        <a:rPr lang="en-US" sz="2400" dirty="0">
                          <a:effectLst/>
                          <a:latin typeface="Candara"/>
                        </a:rPr>
                        <a:t>Roaming Romans</a:t>
                      </a:r>
                    </a:p>
                  </a:txBody>
                  <a:tcPr marL="86868" marR="86868" marT="43434" marB="43434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2400" dirty="0">
                          <a:effectLst/>
                          <a:latin typeface="Candara"/>
                        </a:rPr>
                        <a:t>Route 66 (North America)</a:t>
                      </a:r>
                    </a:p>
                  </a:txBody>
                  <a:tcPr marL="86868" marR="86868" marT="43434" marB="43434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2400" dirty="0">
                          <a:effectLst/>
                          <a:latin typeface="Candara"/>
                        </a:rPr>
                        <a:t>Trouble and Strife (Tudors)</a:t>
                      </a:r>
                    </a:p>
                  </a:txBody>
                  <a:tcPr marL="86868" marR="86868" marT="43434" marB="43434">
                    <a:lnL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19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793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932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10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1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63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25929" y="1525261"/>
            <a:ext cx="6195381" cy="3890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chemeClr val="bg1"/>
                </a:solidFill>
              </a:rPr>
              <a:t>Lorem ipsum </a:t>
            </a:r>
            <a:r>
              <a:rPr lang="en-GB" dirty="0" err="1">
                <a:solidFill>
                  <a:schemeClr val="bg1"/>
                </a:solidFill>
              </a:rPr>
              <a:t>dolor</a:t>
            </a:r>
            <a:r>
              <a:rPr lang="en-GB" dirty="0">
                <a:solidFill>
                  <a:schemeClr val="bg1"/>
                </a:solidFill>
              </a:rPr>
              <a:t> sit </a:t>
            </a:r>
            <a:r>
              <a:rPr lang="en-GB" dirty="0" err="1">
                <a:solidFill>
                  <a:schemeClr val="bg1"/>
                </a:solidFill>
              </a:rPr>
              <a:t>amet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consectetur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adipiscing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elit</a:t>
            </a:r>
            <a:r>
              <a:rPr lang="en-GB" dirty="0">
                <a:solidFill>
                  <a:schemeClr val="bg1"/>
                </a:solidFill>
              </a:rPr>
              <a:t>. </a:t>
            </a:r>
            <a:r>
              <a:rPr lang="en-GB" dirty="0" err="1">
                <a:solidFill>
                  <a:schemeClr val="bg1"/>
                </a:solidFill>
              </a:rPr>
              <a:t>Phasellus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eleifend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faucibus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quam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eget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accumsan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neque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malesuada</a:t>
            </a:r>
            <a:r>
              <a:rPr lang="en-GB" dirty="0">
                <a:solidFill>
                  <a:schemeClr val="bg1"/>
                </a:solidFill>
              </a:rPr>
              <a:t> non. </a:t>
            </a:r>
            <a:r>
              <a:rPr lang="en-GB" dirty="0" err="1">
                <a:solidFill>
                  <a:schemeClr val="bg1"/>
                </a:solidFill>
              </a:rPr>
              <a:t>Sed</a:t>
            </a:r>
            <a:r>
              <a:rPr lang="en-GB" dirty="0">
                <a:solidFill>
                  <a:schemeClr val="bg1"/>
                </a:solidFill>
              </a:rPr>
              <a:t> at </a:t>
            </a:r>
            <a:r>
              <a:rPr lang="en-GB" dirty="0" err="1">
                <a:solidFill>
                  <a:schemeClr val="bg1"/>
                </a:solidFill>
              </a:rPr>
              <a:t>risus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vel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felis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viverra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viverra</a:t>
            </a:r>
            <a:r>
              <a:rPr lang="en-GB" dirty="0">
                <a:solidFill>
                  <a:schemeClr val="bg1"/>
                </a:solidFill>
              </a:rPr>
              <a:t> id </a:t>
            </a:r>
            <a:r>
              <a:rPr lang="en-GB" dirty="0" err="1">
                <a:solidFill>
                  <a:schemeClr val="bg1"/>
                </a:solidFill>
              </a:rPr>
              <a:t>vel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metus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282AB1-0AC1-407D-85B2-73BF3AE63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C073E-44F7-4908-8F38-F01B9ADD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2209404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Title</a:t>
            </a:r>
            <a:endParaRPr lang="en-GB" sz="3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3138825"/>
            <a:ext cx="3270985" cy="257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Bullet</a:t>
            </a: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9" y="6290113"/>
            <a:ext cx="1513147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0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93E7F-828E-A863-3B02-A5267EBA4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1B8C-DA8D-D2FD-60C0-A20008A2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84396"/>
          </a:xfrm>
        </p:spPr>
        <p:txBody>
          <a:bodyPr>
            <a:normAutofit fontScale="90000"/>
          </a:bodyPr>
          <a:lstStyle/>
          <a:p>
            <a:r>
              <a:rPr lang="en-GB">
                <a:ea typeface="Calibri Light"/>
                <a:cs typeface="Calibri Light"/>
              </a:rPr>
              <a:t>Reading Spine – Year 4</a:t>
            </a:r>
            <a:endParaRPr lang="en-GB"/>
          </a:p>
        </p:txBody>
      </p:sp>
      <p:pic>
        <p:nvPicPr>
          <p:cNvPr id="8" name="Picture 7" descr="A book cover with a cartoon of a fox&#10;&#10;AI-generated content may be incorrect.">
            <a:extLst>
              <a:ext uri="{FF2B5EF4-FFF2-40B4-BE49-F238E27FC236}">
                <a16:creationId xmlns:a16="http://schemas.microsoft.com/office/drawing/2014/main" id="{98B5B084-4A61-4BF0-1A51-FDF37095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23" y="2003900"/>
            <a:ext cx="2365801" cy="3706281"/>
          </a:xfrm>
          <a:prstGeom prst="rect">
            <a:avLst/>
          </a:prstGeom>
        </p:spPr>
      </p:pic>
      <p:pic>
        <p:nvPicPr>
          <p:cNvPr id="15" name="Picture 14" descr="A book cover with trees and rocks&#10;&#10;AI-generated content may be incorrect.">
            <a:extLst>
              <a:ext uri="{FF2B5EF4-FFF2-40B4-BE49-F238E27FC236}">
                <a16:creationId xmlns:a16="http://schemas.microsoft.com/office/drawing/2014/main" id="{A0E19097-48F0-55C4-30D4-739F81710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842" y="1996011"/>
            <a:ext cx="2409251" cy="3716898"/>
          </a:xfrm>
          <a:prstGeom prst="rect">
            <a:avLst/>
          </a:prstGeom>
        </p:spPr>
      </p:pic>
      <p:pic>
        <p:nvPicPr>
          <p:cNvPr id="17" name="Picture 16" descr="A blue cover with a cartoon character and text&#10;&#10;AI-generated content may be incorrect.">
            <a:extLst>
              <a:ext uri="{FF2B5EF4-FFF2-40B4-BE49-F238E27FC236}">
                <a16:creationId xmlns:a16="http://schemas.microsoft.com/office/drawing/2014/main" id="{9CA631FA-4D8A-FB07-5199-C312503C6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250" y="1986436"/>
            <a:ext cx="2364627" cy="372756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B43F393-EDE7-7F40-6DFE-0957E72360A5}"/>
              </a:ext>
            </a:extLst>
          </p:cNvPr>
          <p:cNvSpPr txBox="1">
            <a:spLocks/>
          </p:cNvSpPr>
          <p:nvPr/>
        </p:nvSpPr>
        <p:spPr>
          <a:xfrm>
            <a:off x="1260022" y="5870009"/>
            <a:ext cx="7886700" cy="384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>
                <a:ea typeface="Calibri Light"/>
                <a:cs typeface="Calibri Light"/>
              </a:rPr>
              <a:t>Autumn</a:t>
            </a:r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5BEBD2-D342-01EB-6183-7705E878A9BF}"/>
              </a:ext>
            </a:extLst>
          </p:cNvPr>
          <p:cNvSpPr txBox="1">
            <a:spLocks/>
          </p:cNvSpPr>
          <p:nvPr/>
        </p:nvSpPr>
        <p:spPr>
          <a:xfrm>
            <a:off x="4046765" y="5870009"/>
            <a:ext cx="7886700" cy="384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>
                <a:ea typeface="Calibri Light"/>
                <a:cs typeface="Calibri Light"/>
              </a:rPr>
              <a:t>Spring</a:t>
            </a:r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950E6C7-3C32-B7CB-8D8B-2B7DF3A451E3}"/>
              </a:ext>
            </a:extLst>
          </p:cNvPr>
          <p:cNvSpPr txBox="1">
            <a:spLocks/>
          </p:cNvSpPr>
          <p:nvPr/>
        </p:nvSpPr>
        <p:spPr>
          <a:xfrm>
            <a:off x="6652078" y="5710351"/>
            <a:ext cx="1602015" cy="725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>
                <a:ea typeface="Calibri Light"/>
                <a:cs typeface="Calibri Light"/>
              </a:rPr>
              <a:t>Summer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40898-AE9A-0843-EF31-70FF6176F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BE8D-5C6D-9162-8291-9632280C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90299"/>
          </a:xfrm>
        </p:spPr>
        <p:txBody>
          <a:bodyPr>
            <a:normAutofit fontScale="90000"/>
          </a:bodyPr>
          <a:lstStyle/>
          <a:p>
            <a:r>
              <a:rPr lang="en-GB" dirty="0">
                <a:ea typeface="Calibri Light"/>
                <a:cs typeface="Calibri Light"/>
              </a:rPr>
              <a:t>Reading Spine – Year 4 (home)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AFEA56-995B-539A-4048-C36EE2920E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79960"/>
          <a:ext cx="7886697" cy="48882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6671">
                  <a:extLst>
                    <a:ext uri="{9D8B030D-6E8A-4147-A177-3AD203B41FA5}">
                      <a16:colId xmlns:a16="http://schemas.microsoft.com/office/drawing/2014/main" val="364002353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25226910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3769037266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561014788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19900842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2285099263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51248860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</a:rPr>
                        <a:t>Autumn 1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</a:rPr>
                        <a:t>Autumn 2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>
                          <a:solidFill>
                            <a:srgbClr val="000000"/>
                          </a:solidFill>
                        </a:rPr>
                        <a:t>Spring 1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</a:rPr>
                        <a:t>Spring 2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</a:rPr>
                        <a:t>Summer 1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rgbClr val="000000"/>
                          </a:solidFill>
                        </a:rPr>
                        <a:t>Summer 2</a:t>
                      </a: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122947"/>
                  </a:ext>
                </a:extLst>
              </a:tr>
              <a:tr h="2781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/>
                        <a:t>Theme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/>
                        <a:t>The Roaming Romans</a:t>
                      </a:r>
                      <a:endParaRPr lang="en-GB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/>
                        <a:t>Route 66</a:t>
                      </a:r>
                      <a:endParaRPr lang="en-GB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/>
                        <a:t>Trouble and Strife</a:t>
                      </a:r>
                      <a:endParaRPr lang="en-GB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18052074"/>
                  </a:ext>
                </a:extLst>
              </a:tr>
              <a:tr h="16687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/>
                        <a:t>Recommended Reads – Linked to Theme</a:t>
                      </a:r>
                      <a:endParaRPr lang="en-GB" sz="120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/>
                        <a:t>The Roman’s Quests:  Escape from Rome </a:t>
                      </a:r>
                      <a:r>
                        <a:rPr lang="en-US" sz="1100" b="0" i="1"/>
                        <a:t>by Caroline Lawrence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/>
                        <a:t>Romans</a:t>
                      </a:r>
                      <a:r>
                        <a:rPr lang="en-US" sz="1100" b="0" i="0" baseline="0"/>
                        <a:t> on the Rampage </a:t>
                      </a:r>
                      <a:r>
                        <a:rPr lang="en-US" sz="1100" b="0" i="1" baseline="0"/>
                        <a:t>by Jeremy Strong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/>
                        <a:t>The</a:t>
                      </a:r>
                      <a:r>
                        <a:rPr lang="en-US" sz="1100" i="0" baseline="0"/>
                        <a:t> Captive Celt </a:t>
                      </a:r>
                      <a:r>
                        <a:rPr lang="en-US" sz="1100" i="1" baseline="0"/>
                        <a:t>by Terry </a:t>
                      </a:r>
                      <a:r>
                        <a:rPr lang="en-US" sz="1100" i="1" baseline="0" err="1"/>
                        <a:t>Deary</a:t>
                      </a:r>
                      <a:endParaRPr lang="en-US" sz="1100" i="1" baseline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baseline="0"/>
                        <a:t>My Family and Other Romans </a:t>
                      </a:r>
                      <a:r>
                        <a:rPr lang="en-US" sz="1100" i="1" baseline="0"/>
                        <a:t>by Marie Basting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baseline="0"/>
                        <a:t>A Gladiator Stole My Lunchbox </a:t>
                      </a:r>
                      <a:r>
                        <a:rPr lang="en-US" sz="1100" i="1" baseline="0"/>
                        <a:t>by Thiago de </a:t>
                      </a:r>
                      <a:r>
                        <a:rPr lang="en-US" sz="1100" i="1" baseline="0" err="1"/>
                        <a:t>Moreas</a:t>
                      </a:r>
                      <a:endParaRPr lang="en-US" sz="1100" i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GB" sz="110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4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/>
                        <a:t>The Accidental President </a:t>
                      </a:r>
                      <a:r>
                        <a:rPr lang="en-US" sz="1100" b="0" i="1" u="none"/>
                        <a:t>by</a:t>
                      </a:r>
                      <a:r>
                        <a:rPr lang="en-US" sz="1100" b="0" i="1" u="none" baseline="0"/>
                        <a:t> Tom </a:t>
                      </a:r>
                      <a:r>
                        <a:rPr lang="en-US" sz="1100" b="0" i="1" u="none" baseline="0" err="1"/>
                        <a:t>Mclaughlin</a:t>
                      </a:r>
                      <a:endParaRPr lang="en-US" sz="1100" b="0" i="1" u="none" baseline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baseline="0"/>
                        <a:t>Little Bird Lands </a:t>
                      </a:r>
                      <a:r>
                        <a:rPr lang="en-US" sz="1100" b="0" i="1" u="none" baseline="0"/>
                        <a:t>by Karen McCombie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baseline="0"/>
                        <a:t>Trouble in New York </a:t>
                      </a:r>
                      <a:r>
                        <a:rPr lang="en-US" sz="1100" b="0" i="1" u="none" baseline="0"/>
                        <a:t>by Sylvia Bishop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4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/>
                        <a:t>The</a:t>
                      </a:r>
                      <a:r>
                        <a:rPr lang="en-US" sz="1100" baseline="0"/>
                        <a:t> Queen’s Fool </a:t>
                      </a:r>
                      <a:r>
                        <a:rPr lang="en-US" sz="1100" i="1" baseline="0"/>
                        <a:t>by Ally </a:t>
                      </a:r>
                      <a:r>
                        <a:rPr lang="en-US" sz="1100" i="1" baseline="0" err="1"/>
                        <a:t>Sherrick</a:t>
                      </a:r>
                      <a:endParaRPr lang="en-US" sz="1100" i="1" baseline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baseline="0"/>
                        <a:t>Honesty and Lies </a:t>
                      </a:r>
                      <a:r>
                        <a:rPr lang="en-US" sz="1100" i="1" baseline="0"/>
                        <a:t>by Eloise Williams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u="none" baseline="0"/>
                        <a:t>Tudor Tales:  The Prince, The Cook and the Cunning King </a:t>
                      </a:r>
                      <a:r>
                        <a:rPr lang="en-US" sz="1100" i="1" u="none" baseline="0"/>
                        <a:t>by Terry </a:t>
                      </a:r>
                      <a:r>
                        <a:rPr lang="en-US" sz="1100" i="1" u="none" baseline="0" err="1"/>
                        <a:t>Deary</a:t>
                      </a:r>
                      <a:endParaRPr lang="en-US" sz="1100" i="0" u="none" baseline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/>
                        <a:t>British Museum:  Find</a:t>
                      </a:r>
                      <a:r>
                        <a:rPr lang="en-US" sz="1100" baseline="0"/>
                        <a:t> Tom in Time: Shakespeare’s London </a:t>
                      </a:r>
                      <a:r>
                        <a:rPr lang="en-US" sz="1100" i="1" baseline="0"/>
                        <a:t>by </a:t>
                      </a:r>
                      <a:r>
                        <a:rPr lang="en-US" sz="1100" i="1" baseline="0" err="1"/>
                        <a:t>Fatti</a:t>
                      </a:r>
                      <a:r>
                        <a:rPr lang="en-US" sz="1100" i="1" baseline="0"/>
                        <a:t> Burke</a:t>
                      </a:r>
                      <a:endParaRPr lang="en-GB" sz="110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841103"/>
                  </a:ext>
                </a:extLst>
              </a:tr>
              <a:tr h="16687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Recommended Reads – for year group</a:t>
                      </a:r>
                      <a:endParaRPr lang="en-GB" sz="1200"/>
                    </a:p>
                  </a:txBody>
                  <a:tcPr marL="68580" marR="68580" marT="34290" marB="34290"/>
                </a:tc>
                <a:tc gridSpan="6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100" b="1"/>
                        <a:t>The Lion, The Witch And The Wardrobe </a:t>
                      </a:r>
                      <a:r>
                        <a:rPr lang="en-GB" sz="1100"/>
                        <a:t>CS Lewis </a:t>
                      </a:r>
                      <a:r>
                        <a:rPr lang="en-GB" sz="1100" b="1"/>
                        <a:t>The Land of Roar </a:t>
                      </a:r>
                      <a:r>
                        <a:rPr lang="en-GB" sz="1100"/>
                        <a:t>Jenny McLachlan &amp; Ben Mantle </a:t>
                      </a:r>
                      <a:r>
                        <a:rPr lang="en-GB" sz="1100" b="1"/>
                        <a:t>Willow Moss and the Lost Day</a:t>
                      </a:r>
                      <a:r>
                        <a:rPr lang="en-GB" sz="1100"/>
                        <a:t> Dominique Valente &amp; Sarah Warburton </a:t>
                      </a:r>
                      <a:r>
                        <a:rPr lang="en-GB" sz="1100" b="1"/>
                        <a:t>Rainbow Grey </a:t>
                      </a:r>
                      <a:r>
                        <a:rPr lang="en-GB" sz="1100"/>
                        <a:t>Laura Ellen Anderson </a:t>
                      </a:r>
                      <a:r>
                        <a:rPr lang="en-GB" sz="1100" b="1"/>
                        <a:t>How To Live Forever </a:t>
                      </a:r>
                      <a:r>
                        <a:rPr lang="en-GB" sz="1100"/>
                        <a:t>Colin Thompson </a:t>
                      </a:r>
                      <a:r>
                        <a:rPr lang="en-GB" sz="1100" b="1"/>
                        <a:t>The Arrowhead Moor Adventure</a:t>
                      </a:r>
                      <a:r>
                        <a:rPr lang="en-GB" sz="1100"/>
                        <a:t> Fleur Hitchcock </a:t>
                      </a:r>
                      <a:r>
                        <a:rPr lang="en-GB" sz="1100" b="1"/>
                        <a:t>The Queen’s Nose </a:t>
                      </a:r>
                      <a:r>
                        <a:rPr lang="en-GB" sz="1100"/>
                        <a:t>Dick King-Smith </a:t>
                      </a:r>
                      <a:r>
                        <a:rPr lang="en-GB" sz="1100" b="1"/>
                        <a:t>Unbelievable Football </a:t>
                      </a:r>
                      <a:r>
                        <a:rPr lang="en-GB" sz="1100"/>
                        <a:t>Matt Oldfield </a:t>
                      </a:r>
                      <a:r>
                        <a:rPr lang="en-GB" sz="1100" b="1"/>
                        <a:t>Planet Stan </a:t>
                      </a:r>
                      <a:r>
                        <a:rPr lang="en-GB" sz="1100"/>
                        <a:t>Elaine </a:t>
                      </a:r>
                      <a:r>
                        <a:rPr lang="en-GB" sz="1100" err="1"/>
                        <a:t>Wickson</a:t>
                      </a:r>
                      <a:r>
                        <a:rPr lang="en-GB" sz="1100"/>
                        <a:t> &amp; Chris Judge </a:t>
                      </a:r>
                      <a:r>
                        <a:rPr lang="en-GB" sz="1100" b="1"/>
                        <a:t>Brand New Boy</a:t>
                      </a:r>
                      <a:r>
                        <a:rPr lang="en-GB" sz="1100"/>
                        <a:t> David Almond &amp; Marta </a:t>
                      </a:r>
                      <a:r>
                        <a:rPr lang="en-GB" sz="1100" err="1"/>
                        <a:t>Altes</a:t>
                      </a:r>
                      <a:r>
                        <a:rPr lang="en-GB" sz="1100"/>
                        <a:t> </a:t>
                      </a:r>
                      <a:r>
                        <a:rPr lang="en-GB" sz="1100" b="1"/>
                        <a:t>The Lost Words </a:t>
                      </a:r>
                      <a:r>
                        <a:rPr lang="en-GB" sz="1100"/>
                        <a:t>Robert Macfarlane &amp; Jackie Morris </a:t>
                      </a:r>
                      <a:r>
                        <a:rPr lang="en-GB" sz="1100" b="1"/>
                        <a:t>Call Me Lion </a:t>
                      </a:r>
                      <a:r>
                        <a:rPr lang="en-GB" sz="1100"/>
                        <a:t>Camilla Chester </a:t>
                      </a:r>
                      <a:r>
                        <a:rPr lang="en-GB" sz="1100" b="1"/>
                        <a:t>The Big Book of the UK </a:t>
                      </a:r>
                      <a:r>
                        <a:rPr lang="en-GB" sz="1100"/>
                        <a:t>Imogen Russell Williams &amp; Louise Lockhart </a:t>
                      </a:r>
                      <a:r>
                        <a:rPr lang="en-GB" sz="1100" b="1"/>
                        <a:t>The Brilliant World of Tom Gates </a:t>
                      </a:r>
                      <a:r>
                        <a:rPr lang="en-GB" sz="1100"/>
                        <a:t>Liz </a:t>
                      </a:r>
                      <a:r>
                        <a:rPr lang="en-GB" sz="1100" err="1"/>
                        <a:t>Pichon</a:t>
                      </a:r>
                      <a:r>
                        <a:rPr lang="en-GB" sz="1100"/>
                        <a:t> </a:t>
                      </a:r>
                      <a:r>
                        <a:rPr lang="en-GB" sz="1100" b="1"/>
                        <a:t>A Street Through Time </a:t>
                      </a:r>
                      <a:r>
                        <a:rPr lang="en-GB" sz="1100"/>
                        <a:t>DK &amp; Steve Noon </a:t>
                      </a:r>
                      <a:r>
                        <a:rPr lang="en-GB" sz="1100" b="1"/>
                        <a:t>The Great Barrier Reef </a:t>
                      </a:r>
                      <a:r>
                        <a:rPr lang="en-GB" sz="1100"/>
                        <a:t>Helen Scales &amp; </a:t>
                      </a:r>
                      <a:r>
                        <a:rPr lang="en-GB" sz="1100" err="1"/>
                        <a:t>Lisk</a:t>
                      </a:r>
                      <a:r>
                        <a:rPr lang="en-GB" sz="1100"/>
                        <a:t> Feng </a:t>
                      </a:r>
                      <a:r>
                        <a:rPr lang="en-GB" sz="1100" b="1"/>
                        <a:t>Greek Heroes </a:t>
                      </a:r>
                      <a:r>
                        <a:rPr lang="en-GB" sz="1100"/>
                        <a:t>Marcia Williams </a:t>
                      </a:r>
                      <a:r>
                        <a:rPr lang="en-GB" sz="1100" b="1" err="1"/>
                        <a:t>Grimwood</a:t>
                      </a:r>
                      <a:r>
                        <a:rPr lang="en-GB" sz="1100"/>
                        <a:t> Nadia </a:t>
                      </a:r>
                      <a:r>
                        <a:rPr lang="en-GB" sz="1100" err="1"/>
                        <a:t>Shireen</a:t>
                      </a:r>
                      <a:r>
                        <a:rPr lang="en-GB" sz="1100"/>
                        <a:t> </a:t>
                      </a:r>
                      <a:r>
                        <a:rPr lang="en-GB" sz="1100" b="1"/>
                        <a:t>Bunny vs Monkey</a:t>
                      </a:r>
                      <a:r>
                        <a:rPr lang="en-GB" sz="1100"/>
                        <a:t> Jamie </a:t>
                      </a:r>
                      <a:r>
                        <a:rPr lang="en-GB" sz="1100" b="1"/>
                        <a:t>Smart Apes To Zebras</a:t>
                      </a:r>
                      <a:r>
                        <a:rPr lang="en-GB" sz="1100"/>
                        <a:t> Liz Brownlee, Sue Hardy-Dawson &amp; Roger Stevens </a:t>
                      </a:r>
                      <a:r>
                        <a:rPr lang="en-GB" sz="1100" b="1"/>
                        <a:t>How To Train Your Dragon </a:t>
                      </a:r>
                      <a:r>
                        <a:rPr lang="en-GB" sz="1100"/>
                        <a:t>Cressida Cowell </a:t>
                      </a:r>
                      <a:r>
                        <a:rPr lang="en-GB" sz="1100" b="1"/>
                        <a:t>Welcome To My Crazy Life </a:t>
                      </a:r>
                      <a:r>
                        <a:rPr lang="en-GB" sz="1100"/>
                        <a:t>Joshua </a:t>
                      </a:r>
                      <a:r>
                        <a:rPr lang="en-GB" sz="1100" err="1"/>
                        <a:t>Seigal</a:t>
                      </a:r>
                      <a:r>
                        <a:rPr lang="en-GB" sz="1100"/>
                        <a:t> &amp; Chris </a:t>
                      </a:r>
                      <a:r>
                        <a:rPr lang="en-GB" sz="1100" err="1"/>
                        <a:t>Piascik</a:t>
                      </a:r>
                      <a:r>
                        <a:rPr lang="en-GB" sz="1100"/>
                        <a:t> </a:t>
                      </a:r>
                      <a:r>
                        <a:rPr lang="en-GB" sz="1100" b="1"/>
                        <a:t>The </a:t>
                      </a:r>
                      <a:r>
                        <a:rPr lang="en-GB" sz="1100" b="1" err="1"/>
                        <a:t>Barnabus</a:t>
                      </a:r>
                      <a:r>
                        <a:rPr lang="en-GB" sz="1100" b="1"/>
                        <a:t> Project </a:t>
                      </a:r>
                      <a:r>
                        <a:rPr lang="en-GB" sz="1100"/>
                        <a:t>The Fan Brothers </a:t>
                      </a:r>
                      <a:r>
                        <a:rPr lang="en-GB" sz="1100" b="1"/>
                        <a:t>Wild Animals of the World </a:t>
                      </a:r>
                      <a:r>
                        <a:rPr lang="en-GB" sz="1100"/>
                        <a:t>Dieter Braun </a:t>
                      </a:r>
                      <a:r>
                        <a:rPr lang="en-GB" sz="1100" b="1"/>
                        <a:t>Matilda</a:t>
                      </a:r>
                      <a:r>
                        <a:rPr lang="en-GB" sz="1100"/>
                        <a:t> Roald Dahl &amp; Quentin Blake </a:t>
                      </a:r>
                      <a:r>
                        <a:rPr lang="en-GB" sz="1100" b="1" err="1"/>
                        <a:t>Anisha</a:t>
                      </a:r>
                      <a:r>
                        <a:rPr lang="en-GB" sz="1100" b="1"/>
                        <a:t> Accidental Detective </a:t>
                      </a:r>
                      <a:r>
                        <a:rPr lang="en-GB" sz="1100"/>
                        <a:t>Serena Patel &amp; Emma McCann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954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61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26325" y="-174302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64170" y="-3277"/>
            <a:ext cx="499544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>
                <a:solidFill>
                  <a:srgbClr val="000000"/>
                </a:solidFill>
                <a:latin typeface="Calibri Light"/>
                <a:ea typeface="Calibri Light" panose="020F0302020204030204" pitchFamily="34" charset="0"/>
                <a:cs typeface="Calibri Light"/>
              </a:rPr>
              <a:t>Accelerated Reader</a:t>
            </a:r>
            <a:endParaRPr lang="en-US" sz="3600">
              <a:solidFill>
                <a:srgbClr val="000000"/>
              </a:solidFill>
              <a:latin typeface="Calibri Ligh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C0B41A4-AF95-47B7-C3F7-D67CD61BEED5}"/>
              </a:ext>
            </a:extLst>
          </p:cNvPr>
          <p:cNvSpPr txBox="1"/>
          <p:nvPr/>
        </p:nvSpPr>
        <p:spPr>
          <a:xfrm>
            <a:off x="367229" y="4461831"/>
            <a:ext cx="8005590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>
                <a:solidFill>
                  <a:srgbClr val="FF0000"/>
                </a:solidFill>
                <a:ea typeface="+mn-lt"/>
                <a:cs typeface="+mn-lt"/>
              </a:rPr>
              <a:t>100% </a:t>
            </a:r>
            <a:r>
              <a:rPr lang="en-GB" sz="1400">
                <a:ea typeface="+mn-lt"/>
                <a:cs typeface="+mn-lt"/>
              </a:rPr>
              <a:t>This book was comfortable for you. Try a book 1 or 2 levels higher up within your ZPD range. If you are at the top of your ZPD range already, see your teacher and they will set you another Star Reader test. 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solidFill>
                  <a:srgbClr val="FFC000"/>
                </a:solidFill>
                <a:ea typeface="+mn-lt"/>
                <a:cs typeface="+mn-lt"/>
              </a:rPr>
              <a:t>90%</a:t>
            </a:r>
            <a:r>
              <a:rPr lang="en-GB" sz="1400">
                <a:ea typeface="+mn-lt"/>
                <a:cs typeface="+mn-lt"/>
              </a:rPr>
              <a:t> This book was perfect for you. Try a book 1 level higher. 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solidFill>
                  <a:srgbClr val="00B050"/>
                </a:solidFill>
                <a:ea typeface="+mn-lt"/>
                <a:cs typeface="+mn-lt"/>
              </a:rPr>
              <a:t>80% </a:t>
            </a:r>
            <a:r>
              <a:rPr lang="en-GB" sz="1400">
                <a:ea typeface="+mn-lt"/>
                <a:cs typeface="+mn-lt"/>
              </a:rPr>
              <a:t>This book was a little difficult for you. Try a book of the same level or 1 level lower. 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70%</a:t>
            </a:r>
            <a:r>
              <a:rPr lang="en-GB" sz="1400">
                <a:ea typeface="+mn-lt"/>
                <a:cs typeface="+mn-lt"/>
              </a:rPr>
              <a:t> This book was challenging for you. Try a book 1 level lower. 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solidFill>
                  <a:srgbClr val="7030A0"/>
                </a:solidFill>
                <a:ea typeface="+mn-lt"/>
                <a:cs typeface="+mn-lt"/>
              </a:rPr>
              <a:t>60% </a:t>
            </a:r>
            <a:r>
              <a:rPr lang="en-GB" sz="1400">
                <a:ea typeface="+mn-lt"/>
                <a:cs typeface="+mn-lt"/>
              </a:rPr>
              <a:t>This book was too challenging. Try a book 2 levels lower. 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solidFill>
                  <a:srgbClr val="002060"/>
                </a:solidFill>
                <a:ea typeface="+mn-lt"/>
                <a:cs typeface="+mn-lt"/>
              </a:rPr>
              <a:t>Below 60% </a:t>
            </a:r>
            <a:r>
              <a:rPr lang="en-GB" sz="1400">
                <a:ea typeface="+mn-lt"/>
                <a:cs typeface="+mn-lt"/>
              </a:rPr>
              <a:t>You did not pass this quiz. Try a book towards the start of your ZPD level.</a:t>
            </a:r>
            <a:endParaRPr lang="en-US" sz="140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E179EDB-1BF7-811F-9DFF-70F1D6F73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128" y="1161878"/>
            <a:ext cx="4038829" cy="3010244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593B877-309B-651C-B299-A172960376F7}"/>
              </a:ext>
            </a:extLst>
          </p:cNvPr>
          <p:cNvSpPr txBox="1">
            <a:spLocks/>
          </p:cNvSpPr>
          <p:nvPr/>
        </p:nvSpPr>
        <p:spPr>
          <a:xfrm>
            <a:off x="170069" y="1387777"/>
            <a:ext cx="4696260" cy="2040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>
                <a:ea typeface="+mn-lt"/>
                <a:cs typeface="+mn-lt"/>
              </a:rPr>
              <a:t>Children choose books from their ZPD numbers. Once they have read the book-in school your child will take the AR Quiz.</a:t>
            </a:r>
            <a:endParaRPr lang="en-US" sz="3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266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C97B-6D6C-C7E9-67DB-7FD953339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444" y="5624554"/>
            <a:ext cx="8833757" cy="1790700"/>
          </a:xfrm>
        </p:spPr>
        <p:txBody>
          <a:bodyPr>
            <a:noAutofit/>
          </a:bodyPr>
          <a:lstStyle/>
          <a:p>
            <a:pPr algn="l" fontAlgn="base">
              <a:lnSpc>
                <a:spcPct val="107000"/>
              </a:lnSpc>
              <a:spcAft>
                <a:spcPts val="600"/>
              </a:spcAft>
            </a:pPr>
            <a:r>
              <a:rPr lang="en-GB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In Year 4, your child will need their own pencil case containing the following items: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</a:t>
            </a: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 a few writing pencils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rubber</a:t>
            </a:r>
            <a:br>
              <a:rPr lang="en-GB" sz="2400" kern="0" dirty="0">
                <a:effectLst/>
                <a:highlight>
                  <a:srgbClr val="FFFFFF"/>
                </a:highlight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Aptos" panose="020B0004020202020204" pitchFamily="34" charset="0"/>
                <a:cs typeface="Times New Roman"/>
              </a:rPr>
              <a:t>-a sharpener</a:t>
            </a:r>
            <a:br>
              <a:rPr lang="en-GB" sz="2400" kern="100" dirty="0">
                <a:highlight>
                  <a:srgbClr val="FFFFFF"/>
                </a:highlight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ruler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glue stick 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couple of whiteboard pens 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purple biro/fine-liner for editing work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kern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few colouring pencils (about 8) </a:t>
            </a:r>
            <a:r>
              <a:rPr lang="en-GB" sz="2400" kern="0" dirty="0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including pink and green</a:t>
            </a:r>
            <a:br>
              <a:rPr lang="en-GB" sz="2400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kern="0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- a green highlighter</a:t>
            </a:r>
            <a:br>
              <a:rPr lang="en-GB" sz="2400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400" kern="0" dirty="0"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</a:br>
            <a:r>
              <a:rPr lang="en-GB" sz="2400" kern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 </a:t>
            </a:r>
            <a:br>
              <a:rPr lang="en-GB" sz="2400" kern="0" dirty="0"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</a:br>
            <a:br>
              <a:rPr lang="en-GB" sz="2400" kern="0" dirty="0"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</a:br>
            <a:r>
              <a:rPr lang="en-GB" sz="2400" kern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It helps to label </a:t>
            </a:r>
            <a:r>
              <a:rPr lang="en-GB" sz="2400" b="1" kern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everything</a:t>
            </a:r>
            <a:r>
              <a:rPr lang="en-GB" sz="2400" kern="0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Times New Roman"/>
              </a:rPr>
              <a:t>! Please put names on all belongings. </a:t>
            </a: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2400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400">
              <a:ea typeface="Roboto"/>
              <a:cs typeface="Roboto"/>
            </a:endParaRPr>
          </a:p>
        </p:txBody>
      </p:sp>
      <p:pic>
        <p:nvPicPr>
          <p:cNvPr id="1026" name="Picture 2" descr="Clear Fashion Pencil Case - Make Today a Good Day | Stationery - B&amp;M">
            <a:extLst>
              <a:ext uri="{FF2B5EF4-FFF2-40B4-BE49-F238E27FC236}">
                <a16:creationId xmlns:a16="http://schemas.microsoft.com/office/drawing/2014/main" id="{66E51CD0-71C3-437F-CB10-2139738F7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1" b="16667"/>
          <a:stretch/>
        </p:blipFill>
        <p:spPr bwMode="auto">
          <a:xfrm>
            <a:off x="5003986" y="1715449"/>
            <a:ext cx="3306536" cy="22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9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554739"/>
            <a:ext cx="7488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96091" y="1395250"/>
            <a:ext cx="9361713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9C985E-32B9-4207-86BD-D89CE2ED5C94}"/>
              </a:ext>
            </a:extLst>
          </p:cNvPr>
          <p:cNvSpPr txBox="1">
            <a:spLocks/>
          </p:cNvSpPr>
          <p:nvPr/>
        </p:nvSpPr>
        <p:spPr>
          <a:xfrm>
            <a:off x="320627" y="352323"/>
            <a:ext cx="297875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2800" u="sng" dirty="0">
                <a:solidFill>
                  <a:srgbClr val="000000"/>
                </a:solidFill>
                <a:latin typeface="Segoe UI"/>
                <a:ea typeface="Calibri Light"/>
                <a:cs typeface="Segoe UI"/>
              </a:rPr>
              <a:t>Educational Visits</a:t>
            </a:r>
            <a:endParaRPr lang="en-GB" dirty="0">
              <a:ea typeface="Calibri Ligh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4AB14F-3999-4E70-A8BA-C0F1918B470B}"/>
              </a:ext>
            </a:extLst>
          </p:cNvPr>
          <p:cNvSpPr txBox="1">
            <a:spLocks/>
          </p:cNvSpPr>
          <p:nvPr/>
        </p:nvSpPr>
        <p:spPr>
          <a:xfrm>
            <a:off x="320627" y="1281744"/>
            <a:ext cx="8510953" cy="54553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GB" sz="2800" dirty="0">
              <a:latin typeface="Segoe UI"/>
              <a:ea typeface="Roboto"/>
              <a:cs typeface="Segoe UI"/>
            </a:endParaRPr>
          </a:p>
          <a:p>
            <a:pPr marL="0" indent="0">
              <a:spcBef>
                <a:spcPct val="0"/>
              </a:spcBef>
              <a:buNone/>
            </a:pPr>
            <a:endParaRPr lang="en-GB" sz="2800" dirty="0">
              <a:latin typeface="Segoe UI"/>
              <a:ea typeface="Roboto" panose="02000000000000000000" pitchFamily="2" charset="0"/>
              <a:cs typeface="Segoe UI"/>
            </a:endParaRPr>
          </a:p>
          <a:p>
            <a:pPr>
              <a:spcBef>
                <a:spcPct val="0"/>
              </a:spcBef>
            </a:pPr>
            <a:r>
              <a:rPr lang="en-GB" sz="2800" u="sng" dirty="0">
                <a:solidFill>
                  <a:srgbClr val="7030A0"/>
                </a:solidFill>
                <a:latin typeface="Segoe UI"/>
                <a:ea typeface="Roboto"/>
                <a:cs typeface="Segoe UI"/>
              </a:rPr>
              <a:t>Summer</a:t>
            </a:r>
            <a:endParaRPr lang="en-US" sz="2800" u="sng" dirty="0">
              <a:solidFill>
                <a:srgbClr val="7030A0"/>
              </a:solidFill>
              <a:latin typeface="Segoe UI"/>
              <a:ea typeface="Roboto"/>
              <a:cs typeface="Segoe UI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sz="2800" dirty="0">
                <a:latin typeface="Segoe UI"/>
                <a:ea typeface="Roboto"/>
                <a:cs typeface="Segoe UI"/>
              </a:rPr>
              <a:t>Hampton Court – The Tudors</a:t>
            </a:r>
            <a:endParaRPr lang="en-GB" dirty="0">
              <a:ea typeface="Roboto"/>
              <a:cs typeface="Roboto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D9362-4E11-4EB1-971D-8D6ADD71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2446" y="313046"/>
            <a:ext cx="616483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950FD-B67C-4806-AFA5-02A7D144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5776" y="6290113"/>
            <a:ext cx="1513153" cy="2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9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2348" y="1990480"/>
            <a:ext cx="8278993" cy="468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Spellings</a:t>
            </a:r>
            <a:r>
              <a:rPr lang="en-GB"/>
              <a:t> – Set on Monday – tested following Monday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                          Practice spellings on </a:t>
            </a:r>
            <a:r>
              <a:rPr lang="en-GB" err="1">
                <a:solidFill>
                  <a:schemeClr val="tx1"/>
                </a:solidFill>
              </a:rPr>
              <a:t>EdShed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/>
            <a:r>
              <a:rPr lang="en-GB" dirty="0">
                <a:highlight>
                  <a:srgbClr val="FFFF00"/>
                </a:highlight>
              </a:rPr>
              <a:t>Reading</a:t>
            </a:r>
            <a:r>
              <a:rPr lang="en-GB" dirty="0"/>
              <a:t> – Record reading at least 3x a week in reading diary.</a:t>
            </a:r>
            <a:endParaRPr lang="en-GB" dirty="0">
              <a:ea typeface="Roboto"/>
              <a:cs typeface="Roboto"/>
            </a:endParaRPr>
          </a:p>
          <a:p>
            <a:pPr marL="0" indent="0">
              <a:buNone/>
            </a:pPr>
            <a:r>
              <a:rPr lang="en-GB"/>
              <a:t>                           Reading diaries checked on Mondays.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1543050" indent="0">
              <a:buNone/>
            </a:pPr>
            <a:r>
              <a:rPr lang="en-GB"/>
              <a:t>Complete Accelerated Reader quiz each time they </a:t>
            </a:r>
            <a:r>
              <a:rPr lang="en-GB" dirty="0"/>
              <a:t>finish a book. </a:t>
            </a:r>
            <a:endParaRPr lang="en-GB" dirty="0">
              <a:ea typeface="Roboto"/>
              <a:cs typeface="Roboto"/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/>
            <a:r>
              <a:rPr lang="en-GB" err="1">
                <a:solidFill>
                  <a:schemeClr val="tx1"/>
                </a:solidFill>
                <a:highlight>
                  <a:srgbClr val="FFFF00"/>
                </a:highlight>
              </a:rPr>
              <a:t>TTrockstars</a:t>
            </a:r>
            <a:r>
              <a:rPr lang="en-GB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– Practice x tables every week. </a:t>
            </a:r>
            <a:endParaRPr lang="en-GB">
              <a:solidFill>
                <a:schemeClr val="tx1"/>
              </a:solidFill>
            </a:endParaRPr>
          </a:p>
          <a:p>
            <a:pPr marL="342900" indent="-342900"/>
            <a:endParaRPr lang="en-GB" dirty="0">
              <a:solidFill>
                <a:schemeClr val="tx1"/>
              </a:solidFill>
            </a:endParaRPr>
          </a:p>
          <a:p>
            <a:pPr marL="342900" indent="-342900"/>
            <a:r>
              <a:rPr lang="en-GB" dirty="0" err="1">
                <a:highlight>
                  <a:srgbClr val="FFFF00"/>
                </a:highlight>
              </a:rPr>
              <a:t>Mymaths</a:t>
            </a:r>
            <a:r>
              <a:rPr lang="en-GB" dirty="0"/>
              <a:t> – Set on Monday, due the following Monday. </a:t>
            </a:r>
            <a:endParaRPr lang="en-GB" dirty="0">
              <a:ea typeface="Roboto"/>
              <a:cs typeface="Roboto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5254613"/>
            <a:ext cx="101812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13"/>
      </p:ext>
    </p:extLst>
  </p:cSld>
  <p:clrMapOvr>
    <a:masterClrMapping/>
  </p:clrMapOvr>
</p:sld>
</file>

<file path=ppt/theme/theme1.xml><?xml version="1.0" encoding="utf-8"?>
<a:theme xmlns:a="http://schemas.openxmlformats.org/drawingml/2006/main" name="NMR">
  <a:themeElements>
    <a:clrScheme name="NMR">
      <a:dk1>
        <a:sysClr val="windowText" lastClr="000000"/>
      </a:dk1>
      <a:lt1>
        <a:sysClr val="window" lastClr="FFFFFF"/>
      </a:lt1>
      <a:dk2>
        <a:srgbClr val="273A64"/>
      </a:dk2>
      <a:lt2>
        <a:srgbClr val="E7E6E6"/>
      </a:lt2>
      <a:accent1>
        <a:srgbClr val="273A64"/>
      </a:accent1>
      <a:accent2>
        <a:srgbClr val="70CAC7"/>
      </a:accent2>
      <a:accent3>
        <a:srgbClr val="E64E39"/>
      </a:accent3>
      <a:accent4>
        <a:srgbClr val="FFBE64"/>
      </a:accent4>
      <a:accent5>
        <a:srgbClr val="9C63CC"/>
      </a:accent5>
      <a:accent6>
        <a:srgbClr val="70AD47"/>
      </a:accent6>
      <a:hlink>
        <a:srgbClr val="70CAC7"/>
      </a:hlink>
      <a:folHlink>
        <a:srgbClr val="70CAC7"/>
      </a:folHlink>
    </a:clrScheme>
    <a:fontScheme name="NMR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993C93D5AC045BD7F71EA914D6A84" ma:contentTypeVersion="1" ma:contentTypeDescription="Create a new document." ma:contentTypeScope="" ma:versionID="14e20fa0d868eaae89e4059ae917c077">
  <xsd:schema xmlns:xsd="http://www.w3.org/2001/XMLSchema" xmlns:xs="http://www.w3.org/2001/XMLSchema" xmlns:p="http://schemas.microsoft.com/office/2006/metadata/properties" xmlns:ns2="71235797-cc8c-40e6-8ff7-01aeba99ba5b" targetNamespace="http://schemas.microsoft.com/office/2006/metadata/properties" ma:root="true" ma:fieldsID="29affd90feadc732eb6bde56486a50b2" ns2:_="">
    <xsd:import namespace="71235797-cc8c-40e6-8ff7-01aeba99ba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35797-cc8c-40e6-8ff7-01aeba99ba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3D1602-0AB3-4F8A-A0AF-ED605D33F5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35797-cc8c-40e6-8ff7-01aeba99ba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0A3DC6-1BB6-4621-80BA-4E8445570C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868A2C-2A0E-40BB-9B72-B0AEA7870D5C}">
  <ds:schemaRefs>
    <ds:schemaRef ds:uri="http://purl.org/dc/terms/"/>
    <ds:schemaRef ds:uri="http://schemas.openxmlformats.org/package/2006/metadata/core-properties"/>
    <ds:schemaRef ds:uri="cbe6a2ec-08f4-495e-a125-1fe2863b3d4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b83b895-96e4-4792-8e4a-b7ff41622412"/>
    <ds:schemaRef ds:uri="http://www.w3.org/XML/1998/namespace"/>
    <ds:schemaRef ds:uri="http://purl.org/dc/dcmitype/"/>
    <ds:schemaRef ds:uri="afc78f04-beac-40ca-adf7-70adde232b16"/>
    <ds:schemaRef ds:uri="5be53ed7-8824-4142-8112-3bdd63f169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NMR</Template>
  <TotalTime>94309</TotalTime>
  <Words>1080</Words>
  <Application>Microsoft Office PowerPoint</Application>
  <PresentationFormat>On-screen Show (4:3)</PresentationFormat>
  <Paragraphs>204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Arial,Sans-Serif</vt:lpstr>
      <vt:lpstr>Calibri</vt:lpstr>
      <vt:lpstr>Calibri Light</vt:lpstr>
      <vt:lpstr>Candara</vt:lpstr>
      <vt:lpstr>Comic Sans MS</vt:lpstr>
      <vt:lpstr>Roboto</vt:lpstr>
      <vt:lpstr>Segoe UI</vt:lpstr>
      <vt:lpstr>NMR</vt:lpstr>
      <vt:lpstr>PowerPoint Presentation</vt:lpstr>
      <vt:lpstr>PowerPoint Presentation</vt:lpstr>
      <vt:lpstr>PowerPoint Presentation</vt:lpstr>
      <vt:lpstr>Reading Spine – Year 4</vt:lpstr>
      <vt:lpstr>Reading Spine – Year 4 (home)</vt:lpstr>
      <vt:lpstr>PowerPoint Presentation</vt:lpstr>
      <vt:lpstr>In Year 4, your child will need their own pencil case containing the following items:   - a few writing pencils - a rubber -a sharpener - a ruler - a glue stick  - a couple of whiteboard pens  - a purple biro/fine-liner for editing work - a few colouring pencils (about 8) including pink and green - a green highlighter     It helps to label everything! Please put names on all belongings.   </vt:lpstr>
      <vt:lpstr>PowerPoint Presentation</vt:lpstr>
      <vt:lpstr>Homework</vt:lpstr>
      <vt:lpstr>Homework on Google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Ginny Rhodes</dc:creator>
  <cp:lastModifiedBy>Rachel Tasker ( NMR )</cp:lastModifiedBy>
  <cp:revision>1804</cp:revision>
  <cp:lastPrinted>2022-11-11T11:22:02Z</cp:lastPrinted>
  <dcterms:created xsi:type="dcterms:W3CDTF">2017-05-09T13:51:32Z</dcterms:created>
  <dcterms:modified xsi:type="dcterms:W3CDTF">2026-07-17T11:25:41Z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0x010100A36993C93D5AC045BD7F71EA914D6A84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Order">
    <vt:lpwstr>65600.0000000000</vt:lpwstr>
  </property>
  <property fmtid="{D5CDD505-2E9C-101B-9397-08002B2CF9AE}" pid="13" name="MSIP_Label_131d9d0b-94d8-42fb-9ae7-d174ef38b054_Enabled">
    <vt:lpwstr>true</vt:lpwstr>
  </property>
  <property fmtid="{D5CDD505-2E9C-101B-9397-08002B2CF9AE}" pid="14" name="MSIP_Label_131d9d0b-94d8-42fb-9ae7-d174ef38b054_SetDate">
    <vt:lpwstr>2026-07-17T11:25:41Z</vt:lpwstr>
  </property>
  <property fmtid="{D5CDD505-2E9C-101B-9397-08002B2CF9AE}" pid="15" name="MSIP_Label_131d9d0b-94d8-42fb-9ae7-d174ef38b054_Method">
    <vt:lpwstr>Standard</vt:lpwstr>
  </property>
  <property fmtid="{D5CDD505-2E9C-101B-9397-08002B2CF9AE}" pid="16" name="MSIP_Label_131d9d0b-94d8-42fb-9ae7-d174ef38b054_Name">
    <vt:lpwstr>defa4170-0d19-0005-0004-bc88714345d2</vt:lpwstr>
  </property>
  <property fmtid="{D5CDD505-2E9C-101B-9397-08002B2CF9AE}" pid="17" name="MSIP_Label_131d9d0b-94d8-42fb-9ae7-d174ef38b054_SiteId">
    <vt:lpwstr>b62e856b-f0ab-4ae9-9007-927dde599fa5</vt:lpwstr>
  </property>
  <property fmtid="{D5CDD505-2E9C-101B-9397-08002B2CF9AE}" pid="18" name="MSIP_Label_131d9d0b-94d8-42fb-9ae7-d174ef38b054_ActionId">
    <vt:lpwstr>6c084178-287e-4dce-b0b0-dacce4c88597</vt:lpwstr>
  </property>
  <property fmtid="{D5CDD505-2E9C-101B-9397-08002B2CF9AE}" pid="19" name="MSIP_Label_131d9d0b-94d8-42fb-9ae7-d174ef38b054_ContentBits">
    <vt:lpwstr>0</vt:lpwstr>
  </property>
  <property fmtid="{D5CDD505-2E9C-101B-9397-08002B2CF9AE}" pid="20" name="MSIP_Label_131d9d0b-94d8-42fb-9ae7-d174ef38b054_Tag">
    <vt:lpwstr>10, 3, 0, 1</vt:lpwstr>
  </property>
</Properties>
</file>