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0"/>
  </p:notesMasterIdLst>
  <p:handoutMasterIdLst>
    <p:handoutMasterId r:id="rId21"/>
  </p:handoutMasterIdLst>
  <p:sldIdLst>
    <p:sldId id="1434" r:id="rId5"/>
    <p:sldId id="1455" r:id="rId6"/>
    <p:sldId id="1453" r:id="rId7"/>
    <p:sldId id="1454" r:id="rId8"/>
    <p:sldId id="1456" r:id="rId9"/>
    <p:sldId id="1457" r:id="rId10"/>
    <p:sldId id="1458" r:id="rId11"/>
    <p:sldId id="1459" r:id="rId12"/>
    <p:sldId id="1460" r:id="rId13"/>
    <p:sldId id="1461" r:id="rId14"/>
    <p:sldId id="1462" r:id="rId15"/>
    <p:sldId id="1463" r:id="rId16"/>
    <p:sldId id="1465" r:id="rId17"/>
    <p:sldId id="1467" r:id="rId18"/>
    <p:sldId id="1469" r:id="rId19"/>
  </p:sldIdLst>
  <p:sldSz cx="9144000" cy="6858000" type="screen4x3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4533289-D2B5-4C20-9697-FBBA2C1EFA3D}">
          <p14:sldIdLst>
            <p14:sldId id="1434"/>
            <p14:sldId id="1455"/>
          </p14:sldIdLst>
        </p14:section>
        <p14:section name="coloured title pages" id="{DAA97E0E-F440-48AB-8864-E8C0E73A3721}">
          <p14:sldIdLst>
            <p14:sldId id="1453"/>
            <p14:sldId id="1454"/>
            <p14:sldId id="1456"/>
            <p14:sldId id="1457"/>
            <p14:sldId id="1458"/>
            <p14:sldId id="1459"/>
            <p14:sldId id="1460"/>
            <p14:sldId id="1461"/>
            <p14:sldId id="1462"/>
            <p14:sldId id="1463"/>
            <p14:sldId id="1465"/>
            <p14:sldId id="1467"/>
            <p14:sldId id="1469"/>
          </p14:sldIdLst>
        </p14:section>
        <p14:section name="alternative page backgrounds" id="{A2689AA8-7A8E-4984-948E-BE6090FD8C15}">
          <p14:sldIdLst/>
        </p14:section>
        <p14:section name="picture slides" id="{D0C15568-F326-4D2B-9E01-A22525E9885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CFC"/>
    <a:srgbClr val="FF0066"/>
    <a:srgbClr val="B3D8D8"/>
    <a:srgbClr val="D9EBEB"/>
    <a:srgbClr val="009999"/>
    <a:srgbClr val="000000"/>
    <a:srgbClr val="4EC1C4"/>
    <a:srgbClr val="3C89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96C295-EEB2-4FC1-C227-F7A150AC20F6}" v="26" dt="2026-07-01T09:08:57.773"/>
    <p1510:client id="{61E4E1F3-2B43-F1E5-89AC-62046A237856}" v="35" dt="2026-06-30T12:51:11.051"/>
    <p1510:client id="{6CA18781-32A1-474F-F9D8-631D24656B37}" v="7" dt="2026-06-30T10:35:41.420"/>
    <p1510:client id="{796B1E9C-5F66-3327-1D49-D1D9B95888C2}" v="10" dt="2026-06-30T11:22:45.4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67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267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A2E14D33-DE77-4F9F-9A27-CD75A6367E63}" type="datetimeFigureOut">
              <a:rPr lang="en-GB" smtClean="0"/>
              <a:t>17/07/2026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6040"/>
            <a:ext cx="2984870" cy="50267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9" y="9516040"/>
            <a:ext cx="2984870" cy="50267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328B97BE-74F4-45CE-B9F0-9DDD6E022F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395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67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67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3DAE5885-375F-4B7E-9A49-73B6F5F61D6D}" type="datetimeFigureOut">
              <a:rPr lang="en-GB" smtClean="0"/>
              <a:t>17/07/2026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5"/>
            <a:ext cx="5510530" cy="3944869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6040"/>
            <a:ext cx="2984870" cy="50267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6040"/>
            <a:ext cx="2984870" cy="50267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A380D2EF-7537-4719-8C74-13C366A9C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35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C3A13-30AA-4B51-BDD0-A748157FC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2F391-DFC1-4155-B94E-709862143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1E0FB-BDD6-49E1-AECB-C92271ECA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54E8-E53E-A646-A023-0CD2D11E61C1}" type="datetimeFigureOut">
              <a:rPr lang="en-GB" smtClean="0"/>
              <a:pPr/>
              <a:t>17/07/2026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014EB-D616-4378-B73C-043D7E852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D0348-9FEB-4FC7-8514-16D4A0AF7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2D71-B740-4A41-9691-8163767703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24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34387-A399-44C8-B7CB-F83B83FC9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EAA4D9-6F86-46C3-A2B1-B928C99EA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5DCBE-99F5-4D6E-BEA9-912BCA06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54E8-E53E-A646-A023-0CD2D11E61C1}" type="datetimeFigureOut">
              <a:rPr lang="en-GB" smtClean="0"/>
              <a:pPr/>
              <a:t>17/07/2026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F28E1-62C4-4DFE-9B17-7720E73E3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AD7E-B9A6-4B5F-8D36-F3139825F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2D71-B740-4A41-9691-8163767703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99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DC1134-E5F5-4A11-A4B8-9B4C65A89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F7856-78A2-4055-BB9A-C691D92F9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9EA83-CD21-4F07-83E2-73F255398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54E8-E53E-A646-A023-0CD2D11E61C1}" type="datetimeFigureOut">
              <a:rPr lang="en-GB" smtClean="0"/>
              <a:pPr/>
              <a:t>17/07/2026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41EC2-9B89-46C7-BF9A-057AEFE6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D162B-539F-4BA4-8445-38B9185C7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2D71-B740-4A41-9691-8163767703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788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23860-5AE8-4787-AAD0-B8C1D207B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5D419-127C-475A-8A32-AD0416628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C5422-64E5-40B9-A94C-2EADCF5DC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54E8-E53E-A646-A023-0CD2D11E61C1}" type="datetimeFigureOut">
              <a:rPr lang="en-GB" smtClean="0"/>
              <a:pPr/>
              <a:t>17/07/2026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6F80B-BE36-4E9F-8CBB-2E20A53E1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F9E06-42C9-4A08-885A-5227248E6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2D71-B740-4A41-9691-8163767703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38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FA068-E757-4134-88A5-31559B980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5C05B-53DB-43BA-A275-6EC055D76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40355-2AB7-4225-B55A-53833EED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54E8-E53E-A646-A023-0CD2D11E61C1}" type="datetimeFigureOut">
              <a:rPr lang="en-GB" smtClean="0"/>
              <a:pPr/>
              <a:t>17/07/2026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9C55A-56AB-4A3C-AB54-0092EDD2B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A98E1-FAAA-4004-AD23-8FDA0C5F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2D71-B740-4A41-9691-8163767703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74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B3138-8628-4356-91E9-70A55F45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B392E-43E2-4367-826D-BB6EDCBEA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7EB86-DE24-430B-AC5D-BB8D1AEC4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1BC47-D000-4A6A-B3BE-6C1788901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54E8-E53E-A646-A023-0CD2D11E61C1}" type="datetimeFigureOut">
              <a:rPr lang="en-GB" smtClean="0"/>
              <a:pPr/>
              <a:t>17/07/2026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BB1E2-95E0-48B7-A2CE-31E581DE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F0715-24CE-447E-B482-58AF02530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2D71-B740-4A41-9691-8163767703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00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4B1DC-72BB-4149-9624-BD4D1CFF9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2ED20-E19A-4615-B27D-6B47F02E4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E9A4D7-348B-4D22-98EB-27032DB19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00FE8D-1AF8-4FD7-91FE-D6A1E8AE2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B4E7B3-9F40-447F-8858-2DE13B45D5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14B657-9AB8-42DE-A563-A03022567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54E8-E53E-A646-A023-0CD2D11E61C1}" type="datetimeFigureOut">
              <a:rPr lang="en-GB" smtClean="0"/>
              <a:pPr/>
              <a:t>17/07/2026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293AF0-CB8A-482C-8F3E-32183B20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669113-C185-4A3D-9633-CA36622ED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2D71-B740-4A41-9691-8163767703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4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C8383-01F4-4616-813F-7E1C77C3D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DF20EE-ADEF-4D17-92AB-895025D41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54E8-E53E-A646-A023-0CD2D11E61C1}" type="datetimeFigureOut">
              <a:rPr lang="en-GB" smtClean="0"/>
              <a:pPr/>
              <a:t>17/07/2026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5AEFB-8B54-4B67-8A8B-6795F2EAA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839376-116C-4520-860A-999E89700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2D71-B740-4A41-9691-8163767703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69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4B6F50-7E86-437D-90C1-5C1C4208E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54E8-E53E-A646-A023-0CD2D11E61C1}" type="datetimeFigureOut">
              <a:rPr lang="en-GB" smtClean="0"/>
              <a:pPr/>
              <a:t>17/07/2026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7A8B1D-F438-4782-B851-1C4668EDE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78D0C-9096-4C52-87AD-9D4448282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2D71-B740-4A41-9691-8163767703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9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68F3E-12D2-40C4-AE77-276D96476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60213-AD17-4200-B8FC-CA2808AE5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F35C55-BABD-4EEA-9419-7FDE9EC36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4D34A-6372-47FE-9B37-F5954D018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54E8-E53E-A646-A023-0CD2D11E61C1}" type="datetimeFigureOut">
              <a:rPr lang="en-GB" smtClean="0"/>
              <a:pPr/>
              <a:t>17/07/2026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5B86A-4BC0-4CE4-A48D-77C612C33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C7119-4A68-4C81-A29D-D2C8A1467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2D71-B740-4A41-9691-8163767703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69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3CF6-4583-4192-95F2-CE7C511CB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C7DBFE-257D-41F6-B950-ECFD55E8D6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64934-E78C-4CC4-AADA-F79641108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B3EB5-DB26-4081-92C8-E08E5078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54E8-E53E-A646-A023-0CD2D11E61C1}" type="datetimeFigureOut">
              <a:rPr lang="en-GB" smtClean="0"/>
              <a:pPr/>
              <a:t>17/07/2026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F9CF5D-9015-4ED4-95A9-BC2301FBE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13C46-E790-4FC5-83D5-E411DA5CA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B2D71-B740-4A41-9691-8163767703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68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7234E2-DDE6-4D1E-8FE5-DC8464841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35ACF-EE12-4739-A40F-26F7868AF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97DE0-823F-473F-B4A1-90F499AFB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854E8-E53E-A646-A023-0CD2D11E61C1}" type="datetimeFigureOut">
              <a:rPr lang="en-GB" smtClean="0"/>
              <a:pPr/>
              <a:t>17/07/2026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4D9B8-CB76-4F9E-815B-60E372B99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8AD2D-B529-4361-A3AA-CA4CC9832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B2D71-B740-4A41-9691-81637677038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726325" y="-174302"/>
            <a:ext cx="74886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96091" y="1395250"/>
            <a:ext cx="9361713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0"/>
              </a:spcAft>
            </a:pPr>
            <a:endParaRPr lang="en-GB" sz="320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9C985E-32B9-4207-86BD-D89CE2ED5C94}"/>
              </a:ext>
            </a:extLst>
          </p:cNvPr>
          <p:cNvSpPr txBox="1">
            <a:spLocks/>
          </p:cNvSpPr>
          <p:nvPr/>
        </p:nvSpPr>
        <p:spPr>
          <a:xfrm>
            <a:off x="236948" y="3429000"/>
            <a:ext cx="2978754" cy="1295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>
                <a:solidFill>
                  <a:schemeClr val="accent3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Meet the Teacher Year 5</a:t>
            </a:r>
          </a:p>
          <a:p>
            <a:pPr algn="l"/>
            <a:endParaRPr lang="en-US" sz="3600" b="1">
              <a:solidFill>
                <a:schemeClr val="accent3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endParaRPr lang="en-GB" sz="3600" b="1">
              <a:solidFill>
                <a:schemeClr val="accent3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EA48CC-ADD3-43C0-A368-662BC1C20F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50396" y="646003"/>
            <a:ext cx="1373051" cy="20549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DE99C2-A4B5-4992-9D5A-117D51362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27" y="2884749"/>
            <a:ext cx="2139991" cy="36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84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726325" y="-174302"/>
            <a:ext cx="74886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96091" y="1395250"/>
            <a:ext cx="9361713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0"/>
              </a:spcAft>
            </a:pPr>
            <a:endParaRPr lang="en-GB" sz="320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C4AB14F-3999-4E70-A8BA-C0F1918B470B}"/>
              </a:ext>
            </a:extLst>
          </p:cNvPr>
          <p:cNvSpPr txBox="1">
            <a:spLocks/>
          </p:cNvSpPr>
          <p:nvPr/>
        </p:nvSpPr>
        <p:spPr>
          <a:xfrm>
            <a:off x="320627" y="1281744"/>
            <a:ext cx="8510953" cy="5455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GB" sz="1400">
              <a:solidFill>
                <a:srgbClr val="00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AD9362-4E11-4EB1-971D-8D6ADD718B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02446" y="313046"/>
            <a:ext cx="616483" cy="5504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0950FD-B67C-4806-AFA5-02A7D14453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305776" y="6290113"/>
            <a:ext cx="1513153" cy="25484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4FF066-906B-D40C-715D-F9CC83B7E206}"/>
              </a:ext>
            </a:extLst>
          </p:cNvPr>
          <p:cNvGraphicFramePr>
            <a:graphicFrameLocks noGrp="1"/>
          </p:cNvGraphicFramePr>
          <p:nvPr/>
        </p:nvGraphicFramePr>
        <p:xfrm>
          <a:off x="1333500" y="982578"/>
          <a:ext cx="7338859" cy="48754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338859">
                  <a:extLst>
                    <a:ext uri="{9D8B030D-6E8A-4147-A177-3AD203B41FA5}">
                      <a16:colId xmlns:a16="http://schemas.microsoft.com/office/drawing/2014/main" val="2372465160"/>
                    </a:ext>
                  </a:extLst>
                </a:gridCol>
              </a:tblGrid>
              <a:tr h="2437746"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3200" b="1" i="0" kern="120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45732"/>
                  </a:ext>
                </a:extLst>
              </a:tr>
              <a:tr h="2437746"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800" b="0" i="0" kern="120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58729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A36BE86-804E-F2CD-D556-4A89DD2602D9}"/>
              </a:ext>
            </a:extLst>
          </p:cNvPr>
          <p:cNvSpPr txBox="1"/>
          <p:nvPr/>
        </p:nvSpPr>
        <p:spPr>
          <a:xfrm>
            <a:off x="598714" y="315686"/>
            <a:ext cx="438694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ea typeface="Roboto"/>
                <a:cs typeface="Roboto"/>
              </a:rPr>
              <a:t>Homework expectations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5531B-D66D-2F01-2BD9-C05CB14FA044}"/>
              </a:ext>
            </a:extLst>
          </p:cNvPr>
          <p:cNvSpPr txBox="1"/>
          <p:nvPr/>
        </p:nvSpPr>
        <p:spPr>
          <a:xfrm>
            <a:off x="603584" y="1285374"/>
            <a:ext cx="7395410" cy="4462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>
              <a:latin typeface="Candara"/>
              <a:ea typeface="Roboto"/>
              <a:cs typeface="Arial"/>
            </a:endParaRPr>
          </a:p>
          <a:p>
            <a:r>
              <a:rPr lang="en-US" sz="2000">
                <a:ea typeface="+mn-lt"/>
                <a:cs typeface="+mn-lt"/>
              </a:rPr>
              <a:t>•</a:t>
            </a:r>
            <a:r>
              <a:rPr lang="en-US" sz="2000" err="1">
                <a:latin typeface="Candara"/>
                <a:cs typeface="Arial"/>
              </a:rPr>
              <a:t>Maths</a:t>
            </a:r>
            <a:r>
              <a:rPr lang="en-US" sz="2000">
                <a:latin typeface="Candara"/>
                <a:cs typeface="Arial"/>
              </a:rPr>
              <a:t> - </a:t>
            </a:r>
            <a:r>
              <a:rPr lang="en-US" sz="2000" i="1" err="1">
                <a:latin typeface="Candara"/>
                <a:cs typeface="Arial"/>
              </a:rPr>
              <a:t>Mymaths</a:t>
            </a:r>
            <a:r>
              <a:rPr lang="en-US" sz="2000">
                <a:latin typeface="Candara"/>
                <a:cs typeface="Arial"/>
              </a:rPr>
              <a:t> – 1 Activity a week.</a:t>
            </a:r>
            <a:endParaRPr lang="en-US" sz="2000">
              <a:latin typeface="Candara"/>
              <a:ea typeface="Roboto"/>
              <a:cs typeface="Arial"/>
            </a:endParaRPr>
          </a:p>
          <a:p>
            <a:r>
              <a:rPr lang="en-US" sz="2000">
                <a:ea typeface="+mn-lt"/>
                <a:cs typeface="+mn-lt"/>
              </a:rPr>
              <a:t>•</a:t>
            </a:r>
            <a:r>
              <a:rPr lang="en-US" sz="2000">
                <a:latin typeface="Candara"/>
                <a:cs typeface="Arial"/>
              </a:rPr>
              <a:t>Mental </a:t>
            </a:r>
            <a:r>
              <a:rPr lang="en-US" sz="2000" err="1">
                <a:latin typeface="Candara"/>
                <a:cs typeface="Arial"/>
              </a:rPr>
              <a:t>Maths</a:t>
            </a:r>
            <a:r>
              <a:rPr lang="en-US" sz="2000">
                <a:latin typeface="Candara"/>
                <a:cs typeface="Arial"/>
              </a:rPr>
              <a:t> practice - </a:t>
            </a:r>
            <a:r>
              <a:rPr lang="en-US" sz="2000" i="1">
                <a:latin typeface="Candara"/>
                <a:cs typeface="Arial"/>
              </a:rPr>
              <a:t>Times Table Rockstars - </a:t>
            </a:r>
            <a:r>
              <a:rPr lang="en-US" sz="2000">
                <a:latin typeface="Candara"/>
                <a:cs typeface="Arial"/>
              </a:rPr>
              <a:t>times tables practice to maintain fluency </a:t>
            </a:r>
            <a:endParaRPr lang="en-GB">
              <a:ea typeface="Roboto"/>
              <a:cs typeface="Roboto"/>
            </a:endParaRPr>
          </a:p>
          <a:p>
            <a:r>
              <a:rPr lang="en-US" sz="2000">
                <a:ea typeface="+mn-lt"/>
                <a:cs typeface="+mn-lt"/>
              </a:rPr>
              <a:t>•</a:t>
            </a:r>
            <a:r>
              <a:rPr lang="en-US" sz="2000">
                <a:latin typeface="Candara"/>
                <a:cs typeface="Arial"/>
              </a:rPr>
              <a:t>Spellings - </a:t>
            </a:r>
            <a:r>
              <a:rPr lang="en-US" sz="2000" i="1" err="1">
                <a:latin typeface="Candara"/>
                <a:cs typeface="Arial"/>
              </a:rPr>
              <a:t>Spellingshed</a:t>
            </a:r>
            <a:r>
              <a:rPr lang="en-US" sz="2000">
                <a:latin typeface="Candara"/>
                <a:cs typeface="Arial"/>
              </a:rPr>
              <a:t> - 1 Activity to be </a:t>
            </a:r>
            <a:r>
              <a:rPr lang="en-US" sz="2000" err="1">
                <a:latin typeface="Candara"/>
                <a:cs typeface="Arial"/>
              </a:rPr>
              <a:t>practised</a:t>
            </a:r>
            <a:r>
              <a:rPr lang="en-US" sz="2000">
                <a:latin typeface="Candara"/>
                <a:cs typeface="Arial"/>
              </a:rPr>
              <a:t> 3 times a week. </a:t>
            </a:r>
            <a:endParaRPr lang="en-GB">
              <a:latin typeface="Roboto"/>
              <a:ea typeface="Roboto"/>
              <a:cs typeface="Roboto"/>
            </a:endParaRPr>
          </a:p>
          <a:p>
            <a:r>
              <a:rPr lang="en-US" sz="2000">
                <a:ea typeface="+mn-lt"/>
                <a:cs typeface="+mn-lt"/>
              </a:rPr>
              <a:t>•</a:t>
            </a:r>
            <a:r>
              <a:rPr lang="en-US" sz="2000">
                <a:latin typeface="Candara"/>
                <a:cs typeface="Arial"/>
              </a:rPr>
              <a:t>Spellings will be added and tested weekly.</a:t>
            </a:r>
            <a:endParaRPr lang="en-US" sz="2000">
              <a:latin typeface="Candara"/>
              <a:ea typeface="Roboto"/>
              <a:cs typeface="Arial"/>
            </a:endParaRPr>
          </a:p>
          <a:p>
            <a:r>
              <a:rPr lang="en-US" sz="2000">
                <a:ea typeface="+mn-lt"/>
                <a:cs typeface="+mn-lt"/>
              </a:rPr>
              <a:t>•</a:t>
            </a:r>
            <a:r>
              <a:rPr lang="en-US" sz="2000">
                <a:latin typeface="Candara"/>
                <a:cs typeface="Arial"/>
              </a:rPr>
              <a:t>Reading- Reading Records – children are expected to read for at least 10 minutes 5 times a week.  </a:t>
            </a:r>
            <a:endParaRPr lang="en-US">
              <a:ea typeface="Roboto"/>
              <a:cs typeface="Roboto"/>
            </a:endParaRPr>
          </a:p>
          <a:p>
            <a:r>
              <a:rPr lang="en-US" sz="2000">
                <a:ea typeface="+mn-lt"/>
                <a:cs typeface="+mn-lt"/>
              </a:rPr>
              <a:t>•</a:t>
            </a:r>
            <a:r>
              <a:rPr lang="en-US" sz="2000">
                <a:latin typeface="Candara"/>
                <a:cs typeface="Arial"/>
              </a:rPr>
              <a:t>When children have finished a book, they should complete the quiz on Accelerated Reader. </a:t>
            </a:r>
            <a:endParaRPr lang="en-US">
              <a:ea typeface="Roboto"/>
              <a:cs typeface="Roboto"/>
            </a:endParaRPr>
          </a:p>
          <a:p>
            <a:endParaRPr lang="en-US" sz="2000">
              <a:ea typeface="Roboto"/>
              <a:cs typeface="Roboto"/>
            </a:endParaRPr>
          </a:p>
          <a:p>
            <a:r>
              <a:rPr lang="en-US" sz="2000">
                <a:ea typeface="+mn-lt"/>
                <a:cs typeface="+mn-lt"/>
              </a:rPr>
              <a:t>•</a:t>
            </a:r>
            <a:r>
              <a:rPr lang="en-US" sz="2000" b="1">
                <a:latin typeface="Candara"/>
                <a:cs typeface="Arial"/>
              </a:rPr>
              <a:t>Homework will be set on Fridays and due to be completed by the following Friday. </a:t>
            </a:r>
            <a:endParaRPr lang="en-US" sz="2000" b="1">
              <a:ea typeface="Roboto"/>
              <a:cs typeface="Roboto"/>
            </a:endParaRPr>
          </a:p>
          <a:p>
            <a:pPr marL="228600" indent="-228600">
              <a:buChar char="•"/>
            </a:pPr>
            <a:endParaRPr lang="en-US" sz="2400">
              <a:latin typeface="Candar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1678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726325" y="-174302"/>
            <a:ext cx="74886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96091" y="1395250"/>
            <a:ext cx="9361713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0"/>
              </a:spcAft>
            </a:pPr>
            <a:endParaRPr lang="en-GB" sz="320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C4AB14F-3999-4E70-A8BA-C0F1918B470B}"/>
              </a:ext>
            </a:extLst>
          </p:cNvPr>
          <p:cNvSpPr txBox="1">
            <a:spLocks/>
          </p:cNvSpPr>
          <p:nvPr/>
        </p:nvSpPr>
        <p:spPr>
          <a:xfrm>
            <a:off x="320627" y="1281744"/>
            <a:ext cx="8510953" cy="5455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GB" sz="1400">
              <a:solidFill>
                <a:srgbClr val="00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AD9362-4E11-4EB1-971D-8D6ADD718B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02446" y="313046"/>
            <a:ext cx="616483" cy="5504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0950FD-B67C-4806-AFA5-02A7D14453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305776" y="6290113"/>
            <a:ext cx="1513153" cy="25484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4FF066-906B-D40C-715D-F9CC83B7E206}"/>
              </a:ext>
            </a:extLst>
          </p:cNvPr>
          <p:cNvGraphicFramePr>
            <a:graphicFrameLocks noGrp="1"/>
          </p:cNvGraphicFramePr>
          <p:nvPr/>
        </p:nvGraphicFramePr>
        <p:xfrm>
          <a:off x="1333500" y="982578"/>
          <a:ext cx="7338859" cy="48754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338859">
                  <a:extLst>
                    <a:ext uri="{9D8B030D-6E8A-4147-A177-3AD203B41FA5}">
                      <a16:colId xmlns:a16="http://schemas.microsoft.com/office/drawing/2014/main" val="2372465160"/>
                    </a:ext>
                  </a:extLst>
                </a:gridCol>
              </a:tblGrid>
              <a:tr h="2437746"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3200" b="1" i="0" kern="120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45732"/>
                  </a:ext>
                </a:extLst>
              </a:tr>
              <a:tr h="2437746"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800" b="0" i="0" kern="120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58729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A36BE86-804E-F2CD-D556-4A89DD2602D9}"/>
              </a:ext>
            </a:extLst>
          </p:cNvPr>
          <p:cNvSpPr txBox="1"/>
          <p:nvPr/>
        </p:nvSpPr>
        <p:spPr>
          <a:xfrm>
            <a:off x="598714" y="315686"/>
            <a:ext cx="438694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ea typeface="Roboto"/>
                <a:cs typeface="Roboto"/>
              </a:rPr>
              <a:t>Year 5 expectations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5531B-D66D-2F01-2BD9-C05CB14FA044}"/>
              </a:ext>
            </a:extLst>
          </p:cNvPr>
          <p:cNvSpPr txBox="1"/>
          <p:nvPr/>
        </p:nvSpPr>
        <p:spPr>
          <a:xfrm>
            <a:off x="603584" y="1285374"/>
            <a:ext cx="7395410" cy="29854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+mn-lt"/>
                <a:cs typeface="+mn-lt"/>
              </a:rPr>
              <a:t>•</a:t>
            </a:r>
            <a:r>
              <a:rPr lang="en-US" sz="2400">
                <a:latin typeface="Candara"/>
                <a:cs typeface="Arial"/>
              </a:rPr>
              <a:t>Taking responsibility for homework and packing bag ready for school.  </a:t>
            </a:r>
            <a:endParaRPr lang="en-US"/>
          </a:p>
          <a:p>
            <a:r>
              <a:rPr lang="en-US" sz="2400">
                <a:ea typeface="+mn-lt"/>
                <a:cs typeface="+mn-lt"/>
              </a:rPr>
              <a:t>•</a:t>
            </a:r>
            <a:r>
              <a:rPr lang="en-US" sz="2400">
                <a:latin typeface="Candara"/>
                <a:cs typeface="Arial"/>
              </a:rPr>
              <a:t>Knowing PE day, returning reading book, completing quizzes, returning library books etc.  </a:t>
            </a:r>
            <a:endParaRPr lang="en-US" sz="2400"/>
          </a:p>
          <a:p>
            <a:r>
              <a:rPr lang="en-US" sz="2400">
                <a:ea typeface="+mn-lt"/>
                <a:cs typeface="+mn-lt"/>
              </a:rPr>
              <a:t>•</a:t>
            </a:r>
            <a:r>
              <a:rPr lang="en-US" sz="2400">
                <a:latin typeface="Candara"/>
                <a:cs typeface="Arial"/>
              </a:rPr>
              <a:t>Lunchboxes, water bottles and snack boxes. </a:t>
            </a:r>
            <a:endParaRPr lang="en-US" sz="2400"/>
          </a:p>
          <a:p>
            <a:endParaRPr lang="en-US" sz="2400">
              <a:latin typeface="Candara"/>
              <a:cs typeface="Arial"/>
            </a:endParaRPr>
          </a:p>
          <a:p>
            <a:endParaRPr lang="en-US" sz="2000">
              <a:latin typeface="Candara"/>
              <a:ea typeface="Roboto"/>
              <a:cs typeface="Arial"/>
            </a:endParaRPr>
          </a:p>
          <a:p>
            <a:pPr marL="228600" indent="-228600">
              <a:buChar char="•"/>
            </a:pPr>
            <a:endParaRPr lang="en-US" sz="2400">
              <a:latin typeface="Candar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3017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726325" y="-174302"/>
            <a:ext cx="74886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96091" y="1395250"/>
            <a:ext cx="9361713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0"/>
              </a:spcAft>
            </a:pPr>
            <a:endParaRPr lang="en-GB" sz="320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C4AB14F-3999-4E70-A8BA-C0F1918B470B}"/>
              </a:ext>
            </a:extLst>
          </p:cNvPr>
          <p:cNvSpPr txBox="1">
            <a:spLocks/>
          </p:cNvSpPr>
          <p:nvPr/>
        </p:nvSpPr>
        <p:spPr>
          <a:xfrm>
            <a:off x="320627" y="1281744"/>
            <a:ext cx="8510953" cy="5455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GB" sz="1400">
              <a:solidFill>
                <a:srgbClr val="00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AD9362-4E11-4EB1-971D-8D6ADD718B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02446" y="313046"/>
            <a:ext cx="616483" cy="5504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0950FD-B67C-4806-AFA5-02A7D14453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305776" y="6290113"/>
            <a:ext cx="1513153" cy="25484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4FF066-906B-D40C-715D-F9CC83B7E206}"/>
              </a:ext>
            </a:extLst>
          </p:cNvPr>
          <p:cNvGraphicFramePr>
            <a:graphicFrameLocks noGrp="1"/>
          </p:cNvGraphicFramePr>
          <p:nvPr/>
        </p:nvGraphicFramePr>
        <p:xfrm>
          <a:off x="1333500" y="982578"/>
          <a:ext cx="7338859" cy="48754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338859">
                  <a:extLst>
                    <a:ext uri="{9D8B030D-6E8A-4147-A177-3AD203B41FA5}">
                      <a16:colId xmlns:a16="http://schemas.microsoft.com/office/drawing/2014/main" val="2372465160"/>
                    </a:ext>
                  </a:extLst>
                </a:gridCol>
              </a:tblGrid>
              <a:tr h="2437746"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3200" b="1" i="0" kern="120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45732"/>
                  </a:ext>
                </a:extLst>
              </a:tr>
              <a:tr h="2437746"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800" b="0" i="0" kern="120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587297"/>
                  </a:ext>
                </a:extLst>
              </a:tr>
            </a:tbl>
          </a:graphicData>
        </a:graphic>
      </p:graphicFrame>
      <p:pic>
        <p:nvPicPr>
          <p:cNvPr id="6" name="Picture 5" descr="A group of boys in sports uniforms&#10;&#10;Description automatically generated">
            <a:extLst>
              <a:ext uri="{FF2B5EF4-FFF2-40B4-BE49-F238E27FC236}">
                <a16:creationId xmlns:a16="http://schemas.microsoft.com/office/drawing/2014/main" id="{339D6686-4369-1E85-89E1-B90259719AD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94" t="4492" r="2" b="-146"/>
          <a:stretch>
            <a:fillRect/>
          </a:stretch>
        </p:blipFill>
        <p:spPr>
          <a:xfrm>
            <a:off x="10763" y="297562"/>
            <a:ext cx="9133781" cy="65600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146B9E-C94A-08C3-D99F-D69339C75C9C}"/>
              </a:ext>
            </a:extLst>
          </p:cNvPr>
          <p:cNvSpPr txBox="1"/>
          <p:nvPr/>
        </p:nvSpPr>
        <p:spPr>
          <a:xfrm>
            <a:off x="320627" y="5289262"/>
            <a:ext cx="2981373" cy="954107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ea typeface="Roboto"/>
                <a:cs typeface="Roboto"/>
              </a:rPr>
              <a:t>Tbc</a:t>
            </a:r>
          </a:p>
          <a:p>
            <a:endParaRPr lang="en-GB" sz="2800" dirty="0"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32962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726325" y="-174302"/>
            <a:ext cx="74886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96091" y="1395250"/>
            <a:ext cx="9361713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0"/>
              </a:spcAft>
            </a:pPr>
            <a:endParaRPr lang="en-GB" sz="320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C4AB14F-3999-4E70-A8BA-C0F1918B470B}"/>
              </a:ext>
            </a:extLst>
          </p:cNvPr>
          <p:cNvSpPr txBox="1">
            <a:spLocks/>
          </p:cNvSpPr>
          <p:nvPr/>
        </p:nvSpPr>
        <p:spPr>
          <a:xfrm>
            <a:off x="320627" y="1281744"/>
            <a:ext cx="8510953" cy="5455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GB" sz="1400">
              <a:solidFill>
                <a:srgbClr val="00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AD9362-4E11-4EB1-971D-8D6ADD718B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02446" y="313046"/>
            <a:ext cx="616483" cy="5504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0950FD-B67C-4806-AFA5-02A7D14453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305776" y="6290113"/>
            <a:ext cx="1513153" cy="25484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4FF066-906B-D40C-715D-F9CC83B7E206}"/>
              </a:ext>
            </a:extLst>
          </p:cNvPr>
          <p:cNvGraphicFramePr>
            <a:graphicFrameLocks noGrp="1"/>
          </p:cNvGraphicFramePr>
          <p:nvPr/>
        </p:nvGraphicFramePr>
        <p:xfrm>
          <a:off x="1333500" y="982578"/>
          <a:ext cx="7338859" cy="48754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338859">
                  <a:extLst>
                    <a:ext uri="{9D8B030D-6E8A-4147-A177-3AD203B41FA5}">
                      <a16:colId xmlns:a16="http://schemas.microsoft.com/office/drawing/2014/main" val="2372465160"/>
                    </a:ext>
                  </a:extLst>
                </a:gridCol>
              </a:tblGrid>
              <a:tr h="2437746"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3200" b="1" i="0" kern="120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45732"/>
                  </a:ext>
                </a:extLst>
              </a:tr>
              <a:tr h="2437746"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800" b="0" i="0" kern="120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587297"/>
                  </a:ext>
                </a:extLst>
              </a:tr>
            </a:tbl>
          </a:graphicData>
        </a:graphic>
      </p:graphicFrame>
      <p:pic>
        <p:nvPicPr>
          <p:cNvPr id="2" name="Picture 1" descr="A screenshot of a school application&#10;&#10;Description automatically generated">
            <a:extLst>
              <a:ext uri="{FF2B5EF4-FFF2-40B4-BE49-F238E27FC236}">
                <a16:creationId xmlns:a16="http://schemas.microsoft.com/office/drawing/2014/main" id="{FD9E6D50-AE0F-E77F-0B33-EC7EA09032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290" r="-160" b="-115"/>
          <a:stretch/>
        </p:blipFill>
        <p:spPr>
          <a:xfrm>
            <a:off x="80211" y="1286028"/>
            <a:ext cx="8997952" cy="5576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025113-F0B4-AFFB-9BE9-20E2CB922495}"/>
              </a:ext>
            </a:extLst>
          </p:cNvPr>
          <p:cNvSpPr txBox="1"/>
          <p:nvPr/>
        </p:nvSpPr>
        <p:spPr>
          <a:xfrm>
            <a:off x="304800" y="326571"/>
            <a:ext cx="59436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ea typeface="Roboto"/>
                <a:cs typeface="Roboto"/>
              </a:rPr>
              <a:t>Equipment required in year 5 </a:t>
            </a:r>
          </a:p>
        </p:txBody>
      </p:sp>
    </p:spTree>
    <p:extLst>
      <p:ext uri="{BB962C8B-B14F-4D97-AF65-F5344CB8AC3E}">
        <p14:creationId xmlns:p14="http://schemas.microsoft.com/office/powerpoint/2010/main" val="3309018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726325" y="-174302"/>
            <a:ext cx="74886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96091" y="1395250"/>
            <a:ext cx="9361713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0"/>
              </a:spcAft>
            </a:pPr>
            <a:endParaRPr lang="en-GB" sz="320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C4AB14F-3999-4E70-A8BA-C0F1918B470B}"/>
              </a:ext>
            </a:extLst>
          </p:cNvPr>
          <p:cNvSpPr txBox="1">
            <a:spLocks/>
          </p:cNvSpPr>
          <p:nvPr/>
        </p:nvSpPr>
        <p:spPr>
          <a:xfrm>
            <a:off x="320627" y="1281744"/>
            <a:ext cx="8510953" cy="5455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GB" sz="1400">
              <a:solidFill>
                <a:srgbClr val="00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AD9362-4E11-4EB1-971D-8D6ADD718B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02446" y="313046"/>
            <a:ext cx="616483" cy="5504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0950FD-B67C-4806-AFA5-02A7D14453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305776" y="6290113"/>
            <a:ext cx="1513153" cy="25484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4FF066-906B-D40C-715D-F9CC83B7E206}"/>
              </a:ext>
            </a:extLst>
          </p:cNvPr>
          <p:cNvGraphicFramePr>
            <a:graphicFrameLocks noGrp="1"/>
          </p:cNvGraphicFramePr>
          <p:nvPr/>
        </p:nvGraphicFramePr>
        <p:xfrm>
          <a:off x="1333500" y="982578"/>
          <a:ext cx="7338859" cy="48754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338859">
                  <a:extLst>
                    <a:ext uri="{9D8B030D-6E8A-4147-A177-3AD203B41FA5}">
                      <a16:colId xmlns:a16="http://schemas.microsoft.com/office/drawing/2014/main" val="2372465160"/>
                    </a:ext>
                  </a:extLst>
                </a:gridCol>
              </a:tblGrid>
              <a:tr h="2437746"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3200" b="1" i="0" kern="120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45732"/>
                  </a:ext>
                </a:extLst>
              </a:tr>
              <a:tr h="2437746"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800" b="0" i="0" kern="120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58729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79A0A55-FB8E-EE69-DEE6-CD1A258D5B3F}"/>
              </a:ext>
            </a:extLst>
          </p:cNvPr>
          <p:cNvSpPr txBox="1"/>
          <p:nvPr/>
        </p:nvSpPr>
        <p:spPr>
          <a:xfrm>
            <a:off x="643689" y="312820"/>
            <a:ext cx="677377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Calibri Light"/>
                <a:ea typeface="Calibri Light"/>
                <a:cs typeface="Calibri Light"/>
              </a:rPr>
              <a:t>Example timetable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4923D9-A0AD-92E4-EB21-43F5F409E652}"/>
              </a:ext>
            </a:extLst>
          </p:cNvPr>
          <p:cNvSpPr txBox="1"/>
          <p:nvPr/>
        </p:nvSpPr>
        <p:spPr>
          <a:xfrm>
            <a:off x="857393" y="1700463"/>
            <a:ext cx="6651171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ea typeface="Roboto"/>
                <a:cs typeface="Roboto"/>
              </a:rPr>
              <a:t>Autumn term:</a:t>
            </a:r>
          </a:p>
          <a:p>
            <a:endParaRPr lang="en-US" sz="2000">
              <a:ea typeface="Roboto"/>
              <a:cs typeface="Roboto"/>
            </a:endParaRPr>
          </a:p>
          <a:p>
            <a:pPr marL="285750" indent="-285750">
              <a:buFont typeface="Calibri"/>
              <a:buChar char="-"/>
            </a:pPr>
            <a:r>
              <a:rPr lang="en-US" sz="2000">
                <a:ea typeface="Roboto"/>
                <a:cs typeface="Roboto"/>
              </a:rPr>
              <a:t>Planetarium </a:t>
            </a:r>
          </a:p>
          <a:p>
            <a:pPr marL="285750" indent="-285750">
              <a:buFont typeface="Calibri"/>
              <a:buChar char="-"/>
            </a:pPr>
            <a:endParaRPr lang="en-US" sz="2000">
              <a:ea typeface="Roboto"/>
              <a:cs typeface="Roboto"/>
            </a:endParaRPr>
          </a:p>
          <a:p>
            <a:r>
              <a:rPr lang="en-US" sz="2000" b="1">
                <a:ea typeface="Roboto"/>
                <a:cs typeface="Roboto"/>
              </a:rPr>
              <a:t>Summer term:</a:t>
            </a:r>
          </a:p>
          <a:p>
            <a:endParaRPr lang="en-US" sz="2000" b="1">
              <a:ea typeface="Roboto"/>
              <a:cs typeface="Roboto"/>
            </a:endParaRPr>
          </a:p>
          <a:p>
            <a:pPr marL="285750" indent="-285750">
              <a:buFont typeface="Calibri"/>
              <a:buChar char="-"/>
            </a:pPr>
            <a:r>
              <a:rPr lang="en-US" sz="2000">
                <a:ea typeface="Roboto"/>
                <a:cs typeface="Roboto"/>
              </a:rPr>
              <a:t>Trip to the Gurdwara in Slough</a:t>
            </a:r>
          </a:p>
          <a:p>
            <a:pPr marL="285750" indent="-285750">
              <a:buFont typeface="Calibri"/>
              <a:buChar char="-"/>
            </a:pPr>
            <a:r>
              <a:rPr lang="en-US" sz="2000">
                <a:ea typeface="Roboto"/>
                <a:cs typeface="Roboto"/>
              </a:rPr>
              <a:t>Swimming lessons</a:t>
            </a:r>
          </a:p>
          <a:p>
            <a:pPr marL="285750" indent="-285750">
              <a:buFont typeface="Calibri"/>
              <a:buChar char="-"/>
            </a:pPr>
            <a:endParaRPr lang="en-US" sz="2000">
              <a:ea typeface="Roboto"/>
              <a:cs typeface="Roboto"/>
            </a:endParaRPr>
          </a:p>
          <a:p>
            <a:endParaRPr lang="en-US" sz="2000">
              <a:ea typeface="Roboto"/>
              <a:cs typeface="Roboto"/>
            </a:endParaRPr>
          </a:p>
          <a:p>
            <a:r>
              <a:rPr lang="en-US" sz="2000">
                <a:ea typeface="Roboto"/>
                <a:cs typeface="Roboto"/>
              </a:rPr>
              <a:t>Drama sessions every term.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968" y="992124"/>
            <a:ext cx="8436654" cy="552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88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726325" y="-174302"/>
            <a:ext cx="74886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96091" y="1395250"/>
            <a:ext cx="9361713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0"/>
              </a:spcAft>
            </a:pPr>
            <a:endParaRPr lang="en-GB" sz="320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C4AB14F-3999-4E70-A8BA-C0F1918B470B}"/>
              </a:ext>
            </a:extLst>
          </p:cNvPr>
          <p:cNvSpPr txBox="1">
            <a:spLocks/>
          </p:cNvSpPr>
          <p:nvPr/>
        </p:nvSpPr>
        <p:spPr>
          <a:xfrm>
            <a:off x="320627" y="1281744"/>
            <a:ext cx="8510953" cy="5455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GB" sz="1400">
              <a:solidFill>
                <a:srgbClr val="00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AD9362-4E11-4EB1-971D-8D6ADD718B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202446" y="313046"/>
            <a:ext cx="616483" cy="5504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0950FD-B67C-4806-AFA5-02A7D14453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305776" y="6290113"/>
            <a:ext cx="1513153" cy="25484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4FF066-906B-D40C-715D-F9CC83B7E206}"/>
              </a:ext>
            </a:extLst>
          </p:cNvPr>
          <p:cNvGraphicFramePr>
            <a:graphicFrameLocks noGrp="1"/>
          </p:cNvGraphicFramePr>
          <p:nvPr/>
        </p:nvGraphicFramePr>
        <p:xfrm>
          <a:off x="1333500" y="982578"/>
          <a:ext cx="7338859" cy="48754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338859">
                  <a:extLst>
                    <a:ext uri="{9D8B030D-6E8A-4147-A177-3AD203B41FA5}">
                      <a16:colId xmlns:a16="http://schemas.microsoft.com/office/drawing/2014/main" val="2372465160"/>
                    </a:ext>
                  </a:extLst>
                </a:gridCol>
              </a:tblGrid>
              <a:tr h="2437746"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3200" b="1" i="0" kern="120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45732"/>
                  </a:ext>
                </a:extLst>
              </a:tr>
              <a:tr h="2437746"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800" b="0" i="0" kern="120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58729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A36BE86-804E-F2CD-D556-4A89DD2602D9}"/>
              </a:ext>
            </a:extLst>
          </p:cNvPr>
          <p:cNvSpPr txBox="1"/>
          <p:nvPr/>
        </p:nvSpPr>
        <p:spPr>
          <a:xfrm>
            <a:off x="598714" y="315686"/>
            <a:ext cx="438694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ea typeface="Roboto"/>
                <a:cs typeface="Roboto"/>
              </a:rPr>
              <a:t>Year 5 expectations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5531B-D66D-2F01-2BD9-C05CB14FA044}"/>
              </a:ext>
            </a:extLst>
          </p:cNvPr>
          <p:cNvSpPr txBox="1"/>
          <p:nvPr/>
        </p:nvSpPr>
        <p:spPr>
          <a:xfrm>
            <a:off x="603584" y="1285374"/>
            <a:ext cx="7395410" cy="26161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ea typeface="+mn-lt"/>
                <a:cs typeface="+mn-lt"/>
              </a:rPr>
              <a:t>Reminder – payments for </a:t>
            </a:r>
            <a:r>
              <a:rPr lang="en-US" sz="2400" dirty="0" err="1">
                <a:ea typeface="+mn-lt"/>
                <a:cs typeface="+mn-lt"/>
              </a:rPr>
              <a:t>Osmington</a:t>
            </a:r>
            <a:r>
              <a:rPr lang="en-US" sz="2400" dirty="0">
                <a:ea typeface="+mn-lt"/>
                <a:cs typeface="+mn-lt"/>
              </a:rPr>
              <a:t> Bay and swimming will be due </a:t>
            </a:r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Any questions?</a:t>
            </a:r>
            <a:endParaRPr lang="en-US" sz="2400" dirty="0"/>
          </a:p>
          <a:p>
            <a:endParaRPr lang="en-US" sz="2400" dirty="0">
              <a:latin typeface="Candara"/>
              <a:cs typeface="Arial"/>
            </a:endParaRPr>
          </a:p>
          <a:p>
            <a:endParaRPr lang="en-US" sz="2000" dirty="0">
              <a:latin typeface="Candara"/>
              <a:ea typeface="Roboto"/>
              <a:cs typeface="Arial"/>
            </a:endParaRPr>
          </a:p>
          <a:p>
            <a:pPr marL="228600" indent="-228600">
              <a:buChar char="•"/>
            </a:pPr>
            <a:endParaRPr lang="en-US" sz="2400" dirty="0">
              <a:latin typeface="Candar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5726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F112A7B-61F3-4A4C-63B7-2420920B7148}"/>
              </a:ext>
            </a:extLst>
          </p:cNvPr>
          <p:cNvSpPr/>
          <p:nvPr/>
        </p:nvSpPr>
        <p:spPr>
          <a:xfrm>
            <a:off x="4329936" y="1510821"/>
            <a:ext cx="2797342" cy="147386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FB2CD99-492D-ABF7-16DC-2A2B62C1E0E4}"/>
              </a:ext>
            </a:extLst>
          </p:cNvPr>
          <p:cNvSpPr/>
          <p:nvPr/>
        </p:nvSpPr>
        <p:spPr>
          <a:xfrm>
            <a:off x="870857" y="1611085"/>
            <a:ext cx="2797342" cy="147386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B5F065-F9C7-3773-832C-2C343A11C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Who is who?</a:t>
            </a:r>
          </a:p>
          <a:p>
            <a:endParaRPr lang="en-US">
              <a:ea typeface="Roboto"/>
              <a:cs typeface="Robot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12A61-3537-AB11-D779-844588271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203" y="1605045"/>
            <a:ext cx="2913648" cy="16542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u="sng">
                <a:latin typeface="Roboto"/>
                <a:ea typeface="Roboto"/>
                <a:cs typeface="Roboto"/>
              </a:rPr>
              <a:t>Beech Class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Roboto"/>
                <a:ea typeface="Roboto"/>
                <a:cs typeface="Roboto"/>
              </a:rPr>
              <a:t>Mrs</a:t>
            </a:r>
            <a:r>
              <a:rPr lang="en-US" sz="2400" dirty="0">
                <a:latin typeface="Roboto"/>
                <a:ea typeface="Roboto"/>
                <a:cs typeface="Roboto"/>
              </a:rPr>
              <a:t> Hicks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1F42B053-0434-6A0D-8950-DB7F304D4FDB}"/>
              </a:ext>
            </a:extLst>
          </p:cNvPr>
          <p:cNvSpPr txBox="1"/>
          <p:nvPr/>
        </p:nvSpPr>
        <p:spPr>
          <a:xfrm>
            <a:off x="1023257" y="1600200"/>
            <a:ext cx="2743200" cy="147732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>
                <a:ea typeface="Roboto"/>
                <a:cs typeface="Roboto"/>
              </a:rPr>
              <a:t>Chestnut Class</a:t>
            </a:r>
          </a:p>
          <a:p>
            <a:r>
              <a:rPr lang="en-US" sz="2400">
                <a:ea typeface="Roboto"/>
                <a:cs typeface="Roboto"/>
              </a:rPr>
              <a:t>Miss Rogers</a:t>
            </a:r>
          </a:p>
          <a:p>
            <a:endParaRPr lang="en-US" sz="2400">
              <a:ea typeface="Roboto"/>
              <a:cs typeface="Roboto"/>
            </a:endParaRPr>
          </a:p>
          <a:p>
            <a:endParaRPr lang="en-US">
              <a:ea typeface="Roboto"/>
              <a:cs typeface="Roboto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8685CE-14BB-B4A5-6571-A20939149031}"/>
              </a:ext>
            </a:extLst>
          </p:cNvPr>
          <p:cNvSpPr/>
          <p:nvPr/>
        </p:nvSpPr>
        <p:spPr>
          <a:xfrm>
            <a:off x="1894114" y="4027714"/>
            <a:ext cx="6366710" cy="22960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2B8B7E-4181-69FA-375F-FF3780FB6582}"/>
              </a:ext>
            </a:extLst>
          </p:cNvPr>
          <p:cNvSpPr txBox="1"/>
          <p:nvPr/>
        </p:nvSpPr>
        <p:spPr>
          <a:xfrm>
            <a:off x="2525485" y="4180114"/>
            <a:ext cx="5497285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u="sng">
                <a:ea typeface="Roboto"/>
                <a:cs typeface="Roboto"/>
              </a:rPr>
              <a:t>Year 5 teaching support staff</a:t>
            </a:r>
          </a:p>
          <a:p>
            <a:endParaRPr lang="en-US" sz="2000">
              <a:ea typeface="Roboto"/>
              <a:cs typeface="Roboto"/>
            </a:endParaRPr>
          </a:p>
          <a:p>
            <a:r>
              <a:rPr lang="en-US" sz="2000" dirty="0" err="1">
                <a:ea typeface="Roboto"/>
                <a:cs typeface="Roboto"/>
              </a:rPr>
              <a:t>Mrs</a:t>
            </a:r>
            <a:r>
              <a:rPr lang="en-US" sz="2000" dirty="0">
                <a:ea typeface="Roboto"/>
                <a:cs typeface="Roboto"/>
              </a:rPr>
              <a:t> Tunstall</a:t>
            </a:r>
          </a:p>
          <a:p>
            <a:r>
              <a:rPr lang="en-US" sz="2000">
                <a:ea typeface="Roboto"/>
                <a:cs typeface="Roboto"/>
              </a:rPr>
              <a:t>Miss Burton</a:t>
            </a:r>
            <a:endParaRPr lang="en-US"/>
          </a:p>
          <a:p>
            <a:r>
              <a:rPr lang="en-US" sz="2000" dirty="0" err="1">
                <a:ea typeface="Roboto"/>
                <a:cs typeface="Roboto"/>
              </a:rPr>
              <a:t>Mrs</a:t>
            </a:r>
            <a:r>
              <a:rPr lang="en-US" sz="2000" dirty="0">
                <a:ea typeface="Roboto"/>
                <a:cs typeface="Roboto"/>
              </a:rPr>
              <a:t> Lee</a:t>
            </a:r>
          </a:p>
          <a:p>
            <a:r>
              <a:rPr lang="en-US" sz="2000" dirty="0" err="1">
                <a:ea typeface="Roboto"/>
                <a:cs typeface="Roboto"/>
              </a:rPr>
              <a:t>Ms</a:t>
            </a:r>
            <a:r>
              <a:rPr lang="en-US" sz="2000" dirty="0">
                <a:ea typeface="Roboto"/>
                <a:cs typeface="Roboto"/>
              </a:rPr>
              <a:t> Kmiecik</a:t>
            </a:r>
          </a:p>
        </p:txBody>
      </p:sp>
    </p:spTree>
    <p:extLst>
      <p:ext uri="{BB962C8B-B14F-4D97-AF65-F5344CB8AC3E}">
        <p14:creationId xmlns:p14="http://schemas.microsoft.com/office/powerpoint/2010/main" val="176553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726325" y="-174302"/>
            <a:ext cx="74886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96091" y="1395250"/>
            <a:ext cx="9361713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0"/>
              </a:spcAft>
            </a:pPr>
            <a:endParaRPr lang="en-GB" sz="320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9C985E-32B9-4207-86BD-D89CE2ED5C94}"/>
              </a:ext>
            </a:extLst>
          </p:cNvPr>
          <p:cNvSpPr txBox="1">
            <a:spLocks/>
          </p:cNvSpPr>
          <p:nvPr/>
        </p:nvSpPr>
        <p:spPr>
          <a:xfrm>
            <a:off x="320627" y="352323"/>
            <a:ext cx="4995444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NMR 2025/26</a:t>
            </a:r>
            <a:endParaRPr lang="en-US" sz="14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60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Curriculum content in Year 5</a:t>
            </a:r>
            <a:endParaRPr lang="en-GB" sz="3600">
              <a:solidFill>
                <a:srgbClr val="000000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C4AB14F-3999-4E70-A8BA-C0F1918B470B}"/>
              </a:ext>
            </a:extLst>
          </p:cNvPr>
          <p:cNvSpPr txBox="1">
            <a:spLocks/>
          </p:cNvSpPr>
          <p:nvPr/>
        </p:nvSpPr>
        <p:spPr>
          <a:xfrm>
            <a:off x="320627" y="1281744"/>
            <a:ext cx="8510953" cy="5455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GB" sz="1400">
              <a:solidFill>
                <a:srgbClr val="00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AD9362-4E11-4EB1-971D-8D6ADD718B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02446" y="313046"/>
            <a:ext cx="616483" cy="5504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0950FD-B67C-4806-AFA5-02A7D14453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305776" y="6290113"/>
            <a:ext cx="1513153" cy="25484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4FF066-906B-D40C-715D-F9CC83B7E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934395"/>
              </p:ext>
            </p:extLst>
          </p:nvPr>
        </p:nvGraphicFramePr>
        <p:xfrm>
          <a:off x="1333500" y="982578"/>
          <a:ext cx="7338859" cy="48754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338859">
                  <a:extLst>
                    <a:ext uri="{9D8B030D-6E8A-4147-A177-3AD203B41FA5}">
                      <a16:colId xmlns:a16="http://schemas.microsoft.com/office/drawing/2014/main" val="2372465160"/>
                    </a:ext>
                  </a:extLst>
                </a:gridCol>
              </a:tblGrid>
              <a:tr h="2437746"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3200" b="1" i="0" kern="120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45732"/>
                  </a:ext>
                </a:extLst>
              </a:tr>
              <a:tr h="2437746"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800" b="0" i="0" kern="120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58729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86AAF50-4762-DD55-7B41-5CAA8E557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536217"/>
              </p:ext>
            </p:extLst>
          </p:nvPr>
        </p:nvGraphicFramePr>
        <p:xfrm>
          <a:off x="751973" y="1574131"/>
          <a:ext cx="8059839" cy="3396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613">
                  <a:extLst>
                    <a:ext uri="{9D8B030D-6E8A-4147-A177-3AD203B41FA5}">
                      <a16:colId xmlns:a16="http://schemas.microsoft.com/office/drawing/2014/main" val="573274822"/>
                    </a:ext>
                  </a:extLst>
                </a:gridCol>
                <a:gridCol w="2686613">
                  <a:extLst>
                    <a:ext uri="{9D8B030D-6E8A-4147-A177-3AD203B41FA5}">
                      <a16:colId xmlns:a16="http://schemas.microsoft.com/office/drawing/2014/main" val="3055230330"/>
                    </a:ext>
                  </a:extLst>
                </a:gridCol>
                <a:gridCol w="2686613">
                  <a:extLst>
                    <a:ext uri="{9D8B030D-6E8A-4147-A177-3AD203B41FA5}">
                      <a16:colId xmlns:a16="http://schemas.microsoft.com/office/drawing/2014/main" val="2384245688"/>
                    </a:ext>
                  </a:extLst>
                </a:gridCol>
              </a:tblGrid>
              <a:tr h="16983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984586"/>
                  </a:ext>
                </a:extLst>
              </a:tr>
              <a:tr h="16983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800" b="0" i="0" u="none" strike="noStrike" noProof="0">
                        <a:solidFill>
                          <a:srgbClr val="000000"/>
                        </a:solidFill>
                        <a:latin typeface="Candara"/>
                      </a:endParaRPr>
                    </a:p>
                    <a:p>
                      <a:pPr lvl="0"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latin typeface="Candara"/>
                        </a:rPr>
                        <a:t>Groovy Greeks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Candara"/>
                      </a:endParaRPr>
                    </a:p>
                    <a:p>
                      <a:pPr lvl="0">
                        <a:buNone/>
                      </a:pP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Candara"/>
                      </a:endParaRPr>
                    </a:p>
                    <a:p>
                      <a:pPr lvl="0">
                        <a:buNone/>
                      </a:pP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Candara"/>
                      </a:endParaRPr>
                    </a:p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ndara"/>
                        </a:rPr>
                        <a:t>Ancient Greece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pPr lvl="0"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latin typeface="Candara"/>
                        </a:rPr>
                        <a:t>I’m an evacuee – get me out of here!</a:t>
                      </a: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Candara"/>
                      </a:endParaRPr>
                    </a:p>
                    <a:p>
                      <a:pPr lvl="0">
                        <a:buNone/>
                      </a:pP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Candara"/>
                      </a:endParaRPr>
                    </a:p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ndara"/>
                        </a:rPr>
                        <a:t>WW2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14523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5BB2DB-FFE1-61F8-FE38-35A52D0C8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892132"/>
              </p:ext>
            </p:extLst>
          </p:nvPr>
        </p:nvGraphicFramePr>
        <p:xfrm>
          <a:off x="872289" y="1824789"/>
          <a:ext cx="8191500" cy="150222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99470">
                  <a:extLst>
                    <a:ext uri="{9D8B030D-6E8A-4147-A177-3AD203B41FA5}">
                      <a16:colId xmlns:a16="http://schemas.microsoft.com/office/drawing/2014/main" val="2431879935"/>
                    </a:ext>
                  </a:extLst>
                </a:gridCol>
                <a:gridCol w="2599470">
                  <a:extLst>
                    <a:ext uri="{9D8B030D-6E8A-4147-A177-3AD203B41FA5}">
                      <a16:colId xmlns:a16="http://schemas.microsoft.com/office/drawing/2014/main" val="3534051934"/>
                    </a:ext>
                  </a:extLst>
                </a:gridCol>
                <a:gridCol w="2992560">
                  <a:extLst>
                    <a:ext uri="{9D8B030D-6E8A-4147-A177-3AD203B41FA5}">
                      <a16:colId xmlns:a16="http://schemas.microsoft.com/office/drawing/2014/main" val="2680840362"/>
                    </a:ext>
                  </a:extLst>
                </a:gridCol>
              </a:tblGrid>
              <a:tr h="1502228"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i="0" kern="1200">
                          <a:solidFill>
                            <a:srgbClr val="000000"/>
                          </a:solidFill>
                          <a:effectLst/>
                          <a:latin typeface="Candara"/>
                        </a:rPr>
                        <a:t>Autumn 2026</a:t>
                      </a:r>
                      <a:endParaRPr lang="en-GB">
                        <a:effectLst/>
                        <a:latin typeface="Candar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i="0" kern="1200">
                          <a:solidFill>
                            <a:srgbClr val="000000"/>
                          </a:solidFill>
                          <a:effectLst/>
                          <a:latin typeface="Candara"/>
                        </a:rPr>
                        <a:t>Spring 2027</a:t>
                      </a:r>
                      <a:endParaRPr lang="en-GB">
                        <a:effectLst/>
                        <a:latin typeface="Candar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b="1" i="0" kern="1200">
                          <a:solidFill>
                            <a:srgbClr val="000000"/>
                          </a:solidFill>
                          <a:effectLst/>
                          <a:latin typeface="Candara"/>
                        </a:rPr>
                        <a:t>Summer 2027</a:t>
                      </a:r>
                      <a:endParaRPr lang="en-GB">
                        <a:effectLst/>
                        <a:latin typeface="Candar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64412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DE71AEC-EF88-4A09-0734-C9774D797AE2}"/>
              </a:ext>
            </a:extLst>
          </p:cNvPr>
          <p:cNvSpPr txBox="1"/>
          <p:nvPr/>
        </p:nvSpPr>
        <p:spPr>
          <a:xfrm>
            <a:off x="957942" y="3679371"/>
            <a:ext cx="2319803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Candara"/>
              </a:rPr>
              <a:t>To Infinity and Beyond!</a:t>
            </a:r>
            <a:endParaRPr lang="en-US" sz="2000">
              <a:latin typeface="Candara"/>
            </a:endParaRPr>
          </a:p>
          <a:p>
            <a:endParaRPr lang="en-US" sz="2000">
              <a:latin typeface="Candara"/>
            </a:endParaRPr>
          </a:p>
          <a:p>
            <a:r>
              <a:rPr lang="en-US" sz="2000">
                <a:latin typeface="Candara"/>
              </a:rPr>
              <a:t>Space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518932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79784" y="660359"/>
            <a:ext cx="74886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96091" y="1395250"/>
            <a:ext cx="9361713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0"/>
              </a:spcAft>
            </a:pPr>
            <a:endParaRPr lang="en-GB" sz="320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9C985E-32B9-4207-86BD-D89CE2ED5C94}"/>
              </a:ext>
            </a:extLst>
          </p:cNvPr>
          <p:cNvSpPr txBox="1">
            <a:spLocks/>
          </p:cNvSpPr>
          <p:nvPr/>
        </p:nvSpPr>
        <p:spPr>
          <a:xfrm>
            <a:off x="383380" y="38974"/>
            <a:ext cx="4995444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NMR 2025/26</a:t>
            </a:r>
            <a:endParaRPr lang="en-US" sz="14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AD9362-4E11-4EB1-971D-8D6ADD718B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02446" y="313046"/>
            <a:ext cx="616483" cy="5504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0950FD-B67C-4806-AFA5-02A7D14453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305776" y="6290113"/>
            <a:ext cx="1513153" cy="2548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46A3A6-C180-30DA-7E77-9828ED872DE0}"/>
              </a:ext>
            </a:extLst>
          </p:cNvPr>
          <p:cNvSpPr txBox="1"/>
          <p:nvPr/>
        </p:nvSpPr>
        <p:spPr>
          <a:xfrm>
            <a:off x="2628900" y="312821"/>
            <a:ext cx="439754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latin typeface="Calibri Light"/>
                <a:ea typeface="Calibri Light"/>
                <a:cs typeface="Calibri Light"/>
              </a:rPr>
              <a:t>Reading Curriculum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4B63B5-D1DD-D0DB-FD9A-357B0873DD4F}"/>
              </a:ext>
            </a:extLst>
          </p:cNvPr>
          <p:cNvSpPr txBox="1"/>
          <p:nvPr/>
        </p:nvSpPr>
        <p:spPr>
          <a:xfrm>
            <a:off x="473244" y="964532"/>
            <a:ext cx="7926803" cy="1736646"/>
          </a:xfrm>
          <a:prstGeom prst="round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Char char="•"/>
            </a:pPr>
            <a:r>
              <a:rPr lang="en-GB" sz="2400">
                <a:latin typeface="Candara"/>
                <a:cs typeface="Arial"/>
              </a:rPr>
              <a:t>Children will have a weekly library slot.</a:t>
            </a:r>
          </a:p>
          <a:p>
            <a:pPr marL="228600" indent="-228600">
              <a:buChar char="•"/>
            </a:pPr>
            <a:r>
              <a:rPr lang="en-GB" sz="2400">
                <a:latin typeface="Candara"/>
                <a:cs typeface="Arial"/>
              </a:rPr>
              <a:t>They will also have access to the class bookshelf</a:t>
            </a:r>
            <a:r>
              <a:rPr lang="en-US" sz="2400">
                <a:latin typeface="Candara"/>
                <a:cs typeface="Arial"/>
              </a:rPr>
              <a:t>​.</a:t>
            </a:r>
          </a:p>
          <a:p>
            <a:pPr marL="228600" indent="-228600">
              <a:buChar char="•"/>
            </a:pPr>
            <a:r>
              <a:rPr lang="en-US" sz="2400">
                <a:latin typeface="Candara"/>
                <a:cs typeface="Arial"/>
              </a:rPr>
              <a:t>Every day after lunchtime in school the children will be silently reading for 10 minutes as part of DEAR time. 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CFC6E85-7064-1AE3-D162-414D97A104DC}"/>
              </a:ext>
            </a:extLst>
          </p:cNvPr>
          <p:cNvSpPr/>
          <p:nvPr/>
        </p:nvSpPr>
        <p:spPr>
          <a:xfrm>
            <a:off x="1142999" y="2873828"/>
            <a:ext cx="7058525" cy="30179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algn="ctr" rtl="0"/>
            <a:r>
              <a:rPr lang="en-GB" sz="3200" b="1" u="sng" kern="120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Reading Records</a:t>
            </a:r>
          </a:p>
          <a:p>
            <a:pPr marL="347345" indent="-347345">
              <a:buChar char="•"/>
            </a:pPr>
            <a:r>
              <a:rPr lang="en-GB" sz="1800" kern="12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Children are expected to read for </a:t>
            </a:r>
            <a:r>
              <a:rPr lang="en-GB">
                <a:solidFill>
                  <a:schemeClr val="tx1"/>
                </a:solidFill>
                <a:latin typeface="Roboto"/>
                <a:ea typeface="Roboto"/>
                <a:cs typeface="Roboto"/>
              </a:rPr>
              <a:t>at least 10</a:t>
            </a:r>
            <a:r>
              <a:rPr lang="en-GB" sz="1800" kern="12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 minutes 5 times a week. </a:t>
            </a:r>
          </a:p>
          <a:p>
            <a:pPr marL="347345" indent="-347345" algn="l" rtl="0">
              <a:buChar char="•"/>
            </a:pPr>
            <a:r>
              <a:rPr lang="en-GB" sz="1800" kern="12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Children must record the number of pages and date in their reading records. </a:t>
            </a:r>
          </a:p>
          <a:p>
            <a:pPr marL="347345" indent="-347345">
              <a:buChar char="•"/>
            </a:pPr>
            <a:r>
              <a:rPr lang="en-GB" sz="1800" kern="12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Please sign these reading records ready for </a:t>
            </a:r>
            <a:r>
              <a:rPr lang="en-GB">
                <a:solidFill>
                  <a:schemeClr val="tx1"/>
                </a:solidFill>
                <a:latin typeface="Roboto"/>
                <a:ea typeface="Roboto"/>
                <a:cs typeface="Roboto"/>
              </a:rPr>
              <a:t>Friday </a:t>
            </a:r>
            <a:r>
              <a:rPr lang="en-GB" sz="1800" kern="12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where they will be checked.</a:t>
            </a:r>
            <a:endParaRPr lang="en-US">
              <a:solidFill>
                <a:schemeClr val="tx1"/>
              </a:solidFill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61417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726325" y="-174302"/>
            <a:ext cx="74886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96091" y="1395250"/>
            <a:ext cx="9361713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0"/>
              </a:spcAft>
            </a:pPr>
            <a:endParaRPr lang="en-GB" sz="320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9C985E-32B9-4207-86BD-D89CE2ED5C94}"/>
              </a:ext>
            </a:extLst>
          </p:cNvPr>
          <p:cNvSpPr txBox="1">
            <a:spLocks/>
          </p:cNvSpPr>
          <p:nvPr/>
        </p:nvSpPr>
        <p:spPr>
          <a:xfrm>
            <a:off x="320627" y="352323"/>
            <a:ext cx="4995444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Class Reading Texts </a:t>
            </a:r>
            <a:endParaRPr lang="en-US"/>
          </a:p>
          <a:p>
            <a:pPr algn="l"/>
            <a:endParaRPr lang="en-US" sz="14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3600">
              <a:solidFill>
                <a:srgbClr val="0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C4AB14F-3999-4E70-A8BA-C0F1918B470B}"/>
              </a:ext>
            </a:extLst>
          </p:cNvPr>
          <p:cNvSpPr txBox="1">
            <a:spLocks/>
          </p:cNvSpPr>
          <p:nvPr/>
        </p:nvSpPr>
        <p:spPr>
          <a:xfrm>
            <a:off x="320627" y="1281744"/>
            <a:ext cx="8510953" cy="5455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GB" sz="1400">
              <a:solidFill>
                <a:srgbClr val="00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AD9362-4E11-4EB1-971D-8D6ADD718B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02446" y="313046"/>
            <a:ext cx="616483" cy="5504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0950FD-B67C-4806-AFA5-02A7D14453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305776" y="6290113"/>
            <a:ext cx="1513153" cy="25484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4FF066-906B-D40C-715D-F9CC83B7E206}"/>
              </a:ext>
            </a:extLst>
          </p:cNvPr>
          <p:cNvGraphicFramePr>
            <a:graphicFrameLocks noGrp="1"/>
          </p:cNvGraphicFramePr>
          <p:nvPr/>
        </p:nvGraphicFramePr>
        <p:xfrm>
          <a:off x="1333500" y="982578"/>
          <a:ext cx="7338859" cy="48754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338859">
                  <a:extLst>
                    <a:ext uri="{9D8B030D-6E8A-4147-A177-3AD203B41FA5}">
                      <a16:colId xmlns:a16="http://schemas.microsoft.com/office/drawing/2014/main" val="2372465160"/>
                    </a:ext>
                  </a:extLst>
                </a:gridCol>
              </a:tblGrid>
              <a:tr h="2437746"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3200" b="1" i="0" kern="120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45732"/>
                  </a:ext>
                </a:extLst>
              </a:tr>
              <a:tr h="2437746"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800" b="0" i="0" kern="120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587297"/>
                  </a:ext>
                </a:extLst>
              </a:tr>
            </a:tbl>
          </a:graphicData>
        </a:graphic>
      </p:graphicFrame>
      <p:pic>
        <p:nvPicPr>
          <p:cNvPr id="14" name="Picture 13" descr="A group of books on a table&#10;&#10;Description automatically generated">
            <a:extLst>
              <a:ext uri="{FF2B5EF4-FFF2-40B4-BE49-F238E27FC236}">
                <a16:creationId xmlns:a16="http://schemas.microsoft.com/office/drawing/2014/main" id="{96F0C102-5C29-071F-D627-68A58E481C7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6089" r="-149" b="-270"/>
          <a:stretch>
            <a:fillRect/>
          </a:stretch>
        </p:blipFill>
        <p:spPr>
          <a:xfrm>
            <a:off x="902870" y="1993794"/>
            <a:ext cx="6736698" cy="312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49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726325" y="-174302"/>
            <a:ext cx="74886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96091" y="1395250"/>
            <a:ext cx="9361713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0"/>
              </a:spcAft>
            </a:pPr>
            <a:endParaRPr lang="en-GB" sz="320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C4AB14F-3999-4E70-A8BA-C0F1918B470B}"/>
              </a:ext>
            </a:extLst>
          </p:cNvPr>
          <p:cNvSpPr txBox="1">
            <a:spLocks/>
          </p:cNvSpPr>
          <p:nvPr/>
        </p:nvSpPr>
        <p:spPr>
          <a:xfrm>
            <a:off x="320627" y="1281744"/>
            <a:ext cx="8510953" cy="5455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GB" sz="1400">
              <a:solidFill>
                <a:srgbClr val="00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AD9362-4E11-4EB1-971D-8D6ADD718B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02446" y="313046"/>
            <a:ext cx="616483" cy="5504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0950FD-B67C-4806-AFA5-02A7D14453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305776" y="6290113"/>
            <a:ext cx="1513153" cy="25484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4FF066-906B-D40C-715D-F9CC83B7E206}"/>
              </a:ext>
            </a:extLst>
          </p:cNvPr>
          <p:cNvGraphicFramePr>
            <a:graphicFrameLocks noGrp="1"/>
          </p:cNvGraphicFramePr>
          <p:nvPr/>
        </p:nvGraphicFramePr>
        <p:xfrm>
          <a:off x="1333500" y="982578"/>
          <a:ext cx="7338859" cy="48754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338859">
                  <a:extLst>
                    <a:ext uri="{9D8B030D-6E8A-4147-A177-3AD203B41FA5}">
                      <a16:colId xmlns:a16="http://schemas.microsoft.com/office/drawing/2014/main" val="2372465160"/>
                    </a:ext>
                  </a:extLst>
                </a:gridCol>
              </a:tblGrid>
              <a:tr h="2437746"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3200" b="1" i="0" kern="120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45732"/>
                  </a:ext>
                </a:extLst>
              </a:tr>
              <a:tr h="2437746"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800" b="0" i="0" kern="120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587297"/>
                  </a:ext>
                </a:extLst>
              </a:tr>
            </a:tbl>
          </a:graphicData>
        </a:graphic>
      </p:graphicFrame>
      <p:pic>
        <p:nvPicPr>
          <p:cNvPr id="2" name="Picture 1" descr="A row of books on a table&#10;&#10;Description automatically generated">
            <a:extLst>
              <a:ext uri="{FF2B5EF4-FFF2-40B4-BE49-F238E27FC236}">
                <a16:creationId xmlns:a16="http://schemas.microsoft.com/office/drawing/2014/main" id="{6E9914FA-08F8-BE63-FF2D-8B315A0F7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447" y="986606"/>
            <a:ext cx="8662737" cy="4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70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726325" y="-174302"/>
            <a:ext cx="74886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96091" y="1395250"/>
            <a:ext cx="9361713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0"/>
              </a:spcAft>
            </a:pPr>
            <a:endParaRPr lang="en-GB" sz="320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C4AB14F-3999-4E70-A8BA-C0F1918B470B}"/>
              </a:ext>
            </a:extLst>
          </p:cNvPr>
          <p:cNvSpPr txBox="1">
            <a:spLocks/>
          </p:cNvSpPr>
          <p:nvPr/>
        </p:nvSpPr>
        <p:spPr>
          <a:xfrm>
            <a:off x="320627" y="1281744"/>
            <a:ext cx="8510953" cy="5455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GB" sz="1400">
              <a:solidFill>
                <a:srgbClr val="00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AD9362-4E11-4EB1-971D-8D6ADD718B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02446" y="313046"/>
            <a:ext cx="616483" cy="5504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0950FD-B67C-4806-AFA5-02A7D14453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305776" y="6290113"/>
            <a:ext cx="1513153" cy="25484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4FF066-906B-D40C-715D-F9CC83B7E206}"/>
              </a:ext>
            </a:extLst>
          </p:cNvPr>
          <p:cNvGraphicFramePr>
            <a:graphicFrameLocks noGrp="1"/>
          </p:cNvGraphicFramePr>
          <p:nvPr/>
        </p:nvGraphicFramePr>
        <p:xfrm>
          <a:off x="1333500" y="982578"/>
          <a:ext cx="7338859" cy="48754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338859">
                  <a:extLst>
                    <a:ext uri="{9D8B030D-6E8A-4147-A177-3AD203B41FA5}">
                      <a16:colId xmlns:a16="http://schemas.microsoft.com/office/drawing/2014/main" val="2372465160"/>
                    </a:ext>
                  </a:extLst>
                </a:gridCol>
              </a:tblGrid>
              <a:tr h="2437746"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3200" b="1" i="0" kern="120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45732"/>
                  </a:ext>
                </a:extLst>
              </a:tr>
              <a:tr h="2437746"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800" b="0" i="0" kern="120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587297"/>
                  </a:ext>
                </a:extLst>
              </a:tr>
            </a:tbl>
          </a:graphicData>
        </a:graphic>
      </p:graphicFrame>
      <p:pic>
        <p:nvPicPr>
          <p:cNvPr id="4" name="Picture 3" descr="A screenshot of a list of music&#10;&#10;Description automatically generated">
            <a:extLst>
              <a:ext uri="{FF2B5EF4-FFF2-40B4-BE49-F238E27FC236}">
                <a16:creationId xmlns:a16="http://schemas.microsoft.com/office/drawing/2014/main" id="{A3735582-2727-01B5-B352-C9D7A6334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843" y="589466"/>
            <a:ext cx="8512341" cy="487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66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726325" y="-174302"/>
            <a:ext cx="74886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96091" y="1395250"/>
            <a:ext cx="9361713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0"/>
              </a:spcAft>
            </a:pPr>
            <a:endParaRPr lang="en-GB" sz="320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C4AB14F-3999-4E70-A8BA-C0F1918B470B}"/>
              </a:ext>
            </a:extLst>
          </p:cNvPr>
          <p:cNvSpPr txBox="1">
            <a:spLocks/>
          </p:cNvSpPr>
          <p:nvPr/>
        </p:nvSpPr>
        <p:spPr>
          <a:xfrm>
            <a:off x="320627" y="1281744"/>
            <a:ext cx="8510953" cy="5455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GB" sz="1400">
              <a:solidFill>
                <a:srgbClr val="00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AD9362-4E11-4EB1-971D-8D6ADD718B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02446" y="313046"/>
            <a:ext cx="616483" cy="5504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0950FD-B67C-4806-AFA5-02A7D14453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305776" y="6290113"/>
            <a:ext cx="1513153" cy="25484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4FF066-906B-D40C-715D-F9CC83B7E206}"/>
              </a:ext>
            </a:extLst>
          </p:cNvPr>
          <p:cNvGraphicFramePr>
            <a:graphicFrameLocks noGrp="1"/>
          </p:cNvGraphicFramePr>
          <p:nvPr/>
        </p:nvGraphicFramePr>
        <p:xfrm>
          <a:off x="1333500" y="982578"/>
          <a:ext cx="7338859" cy="48754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338859">
                  <a:extLst>
                    <a:ext uri="{9D8B030D-6E8A-4147-A177-3AD203B41FA5}">
                      <a16:colId xmlns:a16="http://schemas.microsoft.com/office/drawing/2014/main" val="2372465160"/>
                    </a:ext>
                  </a:extLst>
                </a:gridCol>
              </a:tblGrid>
              <a:tr h="2437746"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3200" b="1" i="0" kern="120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45732"/>
                  </a:ext>
                </a:extLst>
              </a:tr>
              <a:tr h="2437746"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800" b="0" i="0" kern="120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587297"/>
                  </a:ext>
                </a:extLst>
              </a:tr>
            </a:tbl>
          </a:graphicData>
        </a:graphic>
      </p:graphicFrame>
      <p:pic>
        <p:nvPicPr>
          <p:cNvPr id="2" name="Picture 1" descr="A screenshot of a book&#10;&#10;Description automatically generated">
            <a:extLst>
              <a:ext uri="{FF2B5EF4-FFF2-40B4-BE49-F238E27FC236}">
                <a16:creationId xmlns:a16="http://schemas.microsoft.com/office/drawing/2014/main" id="{6800DD5C-23A0-AB47-E230-FE8E21F4A2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18" t="4212" r="155" b="1248"/>
          <a:stretch>
            <a:fillRect/>
          </a:stretch>
        </p:blipFill>
        <p:spPr>
          <a:xfrm>
            <a:off x="320842" y="473744"/>
            <a:ext cx="8499195" cy="608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62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726325" y="-174302"/>
            <a:ext cx="74886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96091" y="1395250"/>
            <a:ext cx="9361713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0"/>
              </a:spcAft>
            </a:pPr>
            <a:endParaRPr lang="en-GB" sz="320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C4AB14F-3999-4E70-A8BA-C0F1918B470B}"/>
              </a:ext>
            </a:extLst>
          </p:cNvPr>
          <p:cNvSpPr txBox="1">
            <a:spLocks/>
          </p:cNvSpPr>
          <p:nvPr/>
        </p:nvSpPr>
        <p:spPr>
          <a:xfrm>
            <a:off x="320627" y="1281744"/>
            <a:ext cx="8510953" cy="5455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GB" sz="1400">
              <a:solidFill>
                <a:srgbClr val="00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AD9362-4E11-4EB1-971D-8D6ADD718B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02446" y="313046"/>
            <a:ext cx="616483" cy="5504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0950FD-B67C-4806-AFA5-02A7D14453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305776" y="6290113"/>
            <a:ext cx="1513153" cy="25484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4FF066-906B-D40C-715D-F9CC83B7E206}"/>
              </a:ext>
            </a:extLst>
          </p:cNvPr>
          <p:cNvGraphicFramePr>
            <a:graphicFrameLocks noGrp="1"/>
          </p:cNvGraphicFramePr>
          <p:nvPr/>
        </p:nvGraphicFramePr>
        <p:xfrm>
          <a:off x="1333500" y="982578"/>
          <a:ext cx="7338859" cy="48754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338859">
                  <a:extLst>
                    <a:ext uri="{9D8B030D-6E8A-4147-A177-3AD203B41FA5}">
                      <a16:colId xmlns:a16="http://schemas.microsoft.com/office/drawing/2014/main" val="2372465160"/>
                    </a:ext>
                  </a:extLst>
                </a:gridCol>
              </a:tblGrid>
              <a:tr h="2437746"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3200" b="1" i="0" kern="120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45732"/>
                  </a:ext>
                </a:extLst>
              </a:tr>
              <a:tr h="2437746">
                <a:tc>
                  <a:txBody>
                    <a:bodyPr/>
                    <a:lstStyle/>
                    <a:p>
                      <a:pPr marL="0" algn="ctr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800" b="0" i="0" kern="1200">
                        <a:solidFill>
                          <a:srgbClr val="000000"/>
                        </a:solidFill>
                        <a:effectLst/>
                        <a:latin typeface="Candar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58729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A36BE86-804E-F2CD-D556-4A89DD2602D9}"/>
              </a:ext>
            </a:extLst>
          </p:cNvPr>
          <p:cNvSpPr txBox="1"/>
          <p:nvPr/>
        </p:nvSpPr>
        <p:spPr>
          <a:xfrm>
            <a:off x="598714" y="315686"/>
            <a:ext cx="438694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ea typeface="Roboto"/>
                <a:cs typeface="Roboto"/>
              </a:rPr>
              <a:t>Maths</a:t>
            </a:r>
            <a:r>
              <a:rPr lang="en-US" sz="2800">
                <a:ea typeface="Roboto"/>
                <a:cs typeface="Roboto"/>
              </a:rPr>
              <a:t> curriculum</a:t>
            </a:r>
            <a:r>
              <a:rPr lang="en-US">
                <a:ea typeface="Roboto"/>
                <a:cs typeface="Roboto"/>
              </a:rPr>
              <a:t> 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5531B-D66D-2F01-2BD9-C05CB14FA044}"/>
              </a:ext>
            </a:extLst>
          </p:cNvPr>
          <p:cNvSpPr txBox="1"/>
          <p:nvPr/>
        </p:nvSpPr>
        <p:spPr>
          <a:xfrm>
            <a:off x="603584" y="1566111"/>
            <a:ext cx="739541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Char char="•"/>
            </a:pPr>
            <a:r>
              <a:rPr lang="en-GB" sz="2400">
                <a:latin typeface="Candara"/>
                <a:cs typeface="Arial"/>
              </a:rPr>
              <a:t>Children are taught Maths in their class groups using a mastery approach. </a:t>
            </a:r>
            <a:r>
              <a:rPr lang="en-US" sz="2400">
                <a:latin typeface="Candara"/>
                <a:cs typeface="Arial"/>
              </a:rPr>
              <a:t>​</a:t>
            </a:r>
          </a:p>
          <a:p>
            <a:endParaRPr lang="en-US" sz="2400">
              <a:latin typeface="Candara"/>
              <a:cs typeface="Arial"/>
            </a:endParaRPr>
          </a:p>
          <a:p>
            <a:pPr marL="228600" indent="-228600">
              <a:buChar char="•"/>
            </a:pPr>
            <a:r>
              <a:rPr lang="en-US" sz="2400">
                <a:latin typeface="Candara"/>
                <a:cs typeface="Arial"/>
              </a:rPr>
              <a:t>We use a White Rose </a:t>
            </a:r>
            <a:r>
              <a:rPr lang="en-US" sz="2400" err="1">
                <a:latin typeface="Candara"/>
                <a:cs typeface="Arial"/>
              </a:rPr>
              <a:t>Maths</a:t>
            </a:r>
            <a:r>
              <a:rPr lang="en-US" sz="2400">
                <a:latin typeface="Candara"/>
                <a:cs typeface="Arial"/>
              </a:rPr>
              <a:t> scheme. </a:t>
            </a:r>
          </a:p>
        </p:txBody>
      </p:sp>
    </p:spTree>
    <p:extLst>
      <p:ext uri="{BB962C8B-B14F-4D97-AF65-F5344CB8AC3E}">
        <p14:creationId xmlns:p14="http://schemas.microsoft.com/office/powerpoint/2010/main" val="288064338"/>
      </p:ext>
    </p:extLst>
  </p:cSld>
  <p:clrMapOvr>
    <a:masterClrMapping/>
  </p:clrMapOvr>
</p:sld>
</file>

<file path=ppt/theme/theme1.xml><?xml version="1.0" encoding="utf-8"?>
<a:theme xmlns:a="http://schemas.openxmlformats.org/drawingml/2006/main" name="NMR">
  <a:themeElements>
    <a:clrScheme name="NMR">
      <a:dk1>
        <a:sysClr val="windowText" lastClr="000000"/>
      </a:dk1>
      <a:lt1>
        <a:sysClr val="window" lastClr="FFFFFF"/>
      </a:lt1>
      <a:dk2>
        <a:srgbClr val="273A64"/>
      </a:dk2>
      <a:lt2>
        <a:srgbClr val="E7E6E6"/>
      </a:lt2>
      <a:accent1>
        <a:srgbClr val="273A64"/>
      </a:accent1>
      <a:accent2>
        <a:srgbClr val="70CAC7"/>
      </a:accent2>
      <a:accent3>
        <a:srgbClr val="E64E39"/>
      </a:accent3>
      <a:accent4>
        <a:srgbClr val="FFBE64"/>
      </a:accent4>
      <a:accent5>
        <a:srgbClr val="9C63CC"/>
      </a:accent5>
      <a:accent6>
        <a:srgbClr val="70AD47"/>
      </a:accent6>
      <a:hlink>
        <a:srgbClr val="70CAC7"/>
      </a:hlink>
      <a:folHlink>
        <a:srgbClr val="70CAC7"/>
      </a:folHlink>
    </a:clrScheme>
    <a:fontScheme name="NMR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6993C93D5AC045BD7F71EA914D6A84" ma:contentTypeVersion="1" ma:contentTypeDescription="Create a new document." ma:contentTypeScope="" ma:versionID="14e20fa0d868eaae89e4059ae917c077">
  <xsd:schema xmlns:xsd="http://www.w3.org/2001/XMLSchema" xmlns:xs="http://www.w3.org/2001/XMLSchema" xmlns:p="http://schemas.microsoft.com/office/2006/metadata/properties" xmlns:ns2="71235797-cc8c-40e6-8ff7-01aeba99ba5b" targetNamespace="http://schemas.microsoft.com/office/2006/metadata/properties" ma:root="true" ma:fieldsID="29affd90feadc732eb6bde56486a50b2" ns2:_="">
    <xsd:import namespace="71235797-cc8c-40e6-8ff7-01aeba99ba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235797-cc8c-40e6-8ff7-01aeba99ba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868A2C-2A0E-40BB-9B72-B0AEA7870D5C}">
  <ds:schemaRefs>
    <ds:schemaRef ds:uri="http://purl.org/dc/elements/1.1/"/>
    <ds:schemaRef ds:uri="http://schemas.microsoft.com/office/2006/documentManagement/types"/>
    <ds:schemaRef ds:uri="71235797-cc8c-40e6-8ff7-01aeba99ba5b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5E218AE-8C1E-4A47-8914-D67523AEF0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235797-cc8c-40e6-8ff7-01aeba99ba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0A3DC6-1BB6-4621-80BA-4E8445570C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NMR</Template>
  <TotalTime>3</TotalTime>
  <Words>371</Words>
  <Application>Microsoft Office PowerPoint</Application>
  <PresentationFormat>On-screen Show (4:3)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Candara</vt:lpstr>
      <vt:lpstr>Roboto</vt:lpstr>
      <vt:lpstr>NMR</vt:lpstr>
      <vt:lpstr>PowerPoint Presentation</vt:lpstr>
      <vt:lpstr>Who is who?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Ginny Rhodes</dc:creator>
  <cp:lastModifiedBy>Rachel Tasker ( NMR )</cp:lastModifiedBy>
  <cp:revision>56</cp:revision>
  <cp:lastPrinted>2022-11-11T11:22:02Z</cp:lastPrinted>
  <dcterms:created xsi:type="dcterms:W3CDTF">2017-05-09T13:51:32Z</dcterms:created>
  <dcterms:modified xsi:type="dcterms:W3CDTF">2026-07-17T11:29:33Z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0x010100A36993C93D5AC045BD7F71EA914D6A84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  <property fmtid="{D5CDD505-2E9C-101B-9397-08002B2CF9AE}" pid="10" name="Order">
    <vt:r8>68400</vt:r8>
  </property>
  <property fmtid="{D5CDD505-2E9C-101B-9397-08002B2CF9AE}" pid="11" name="MSIP_Label_131d9d0b-94d8-42fb-9ae7-d174ef38b054_Enabled">
    <vt:lpwstr>true</vt:lpwstr>
  </property>
  <property fmtid="{D5CDD505-2E9C-101B-9397-08002B2CF9AE}" pid="12" name="MSIP_Label_131d9d0b-94d8-42fb-9ae7-d174ef38b054_SetDate">
    <vt:lpwstr>2026-07-17T11:29:33Z</vt:lpwstr>
  </property>
  <property fmtid="{D5CDD505-2E9C-101B-9397-08002B2CF9AE}" pid="13" name="MSIP_Label_131d9d0b-94d8-42fb-9ae7-d174ef38b054_Method">
    <vt:lpwstr>Standard</vt:lpwstr>
  </property>
  <property fmtid="{D5CDD505-2E9C-101B-9397-08002B2CF9AE}" pid="14" name="MSIP_Label_131d9d0b-94d8-42fb-9ae7-d174ef38b054_Name">
    <vt:lpwstr>defa4170-0d19-0005-0004-bc88714345d2</vt:lpwstr>
  </property>
  <property fmtid="{D5CDD505-2E9C-101B-9397-08002B2CF9AE}" pid="15" name="MSIP_Label_131d9d0b-94d8-42fb-9ae7-d174ef38b054_SiteId">
    <vt:lpwstr>b62e856b-f0ab-4ae9-9007-927dde599fa5</vt:lpwstr>
  </property>
  <property fmtid="{D5CDD505-2E9C-101B-9397-08002B2CF9AE}" pid="16" name="MSIP_Label_131d9d0b-94d8-42fb-9ae7-d174ef38b054_ActionId">
    <vt:lpwstr>d0670b55-77ed-4dc5-8d9d-7fe7fd63ba22</vt:lpwstr>
  </property>
  <property fmtid="{D5CDD505-2E9C-101B-9397-08002B2CF9AE}" pid="17" name="MSIP_Label_131d9d0b-94d8-42fb-9ae7-d174ef38b054_ContentBits">
    <vt:lpwstr>0</vt:lpwstr>
  </property>
  <property fmtid="{D5CDD505-2E9C-101B-9397-08002B2CF9AE}" pid="18" name="MSIP_Label_131d9d0b-94d8-42fb-9ae7-d174ef38b054_Tag">
    <vt:lpwstr>10, 3, 0, 1</vt:lpwstr>
  </property>
</Properties>
</file>