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6"/>
  </p:notesMasterIdLst>
  <p:handoutMasterIdLst>
    <p:handoutMasterId r:id="rId37"/>
  </p:handoutMasterIdLst>
  <p:sldIdLst>
    <p:sldId id="1434" r:id="rId5"/>
    <p:sldId id="1454" r:id="rId6"/>
    <p:sldId id="1453" r:id="rId7"/>
    <p:sldId id="1456" r:id="rId8"/>
    <p:sldId id="1455" r:id="rId9"/>
    <p:sldId id="1458" r:id="rId10"/>
    <p:sldId id="1457" r:id="rId11"/>
    <p:sldId id="1459" r:id="rId12"/>
    <p:sldId id="1460" r:id="rId13"/>
    <p:sldId id="1436" r:id="rId14"/>
    <p:sldId id="1461" r:id="rId15"/>
    <p:sldId id="1462" r:id="rId16"/>
    <p:sldId id="1464" r:id="rId17"/>
    <p:sldId id="1466" r:id="rId18"/>
    <p:sldId id="1467" r:id="rId19"/>
    <p:sldId id="1465" r:id="rId20"/>
    <p:sldId id="1441" r:id="rId21"/>
    <p:sldId id="1433" r:id="rId22"/>
    <p:sldId id="1421" r:id="rId23"/>
    <p:sldId id="1422" r:id="rId24"/>
    <p:sldId id="1440" r:id="rId25"/>
    <p:sldId id="1449" r:id="rId26"/>
    <p:sldId id="1437" r:id="rId27"/>
    <p:sldId id="1438" r:id="rId28"/>
    <p:sldId id="1443" r:id="rId29"/>
    <p:sldId id="1442" r:id="rId30"/>
    <p:sldId id="1445" r:id="rId31"/>
    <p:sldId id="1439" r:id="rId32"/>
    <p:sldId id="1446" r:id="rId33"/>
    <p:sldId id="1447" r:id="rId34"/>
    <p:sldId id="1448" r:id="rId35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533289-D2B5-4C20-9697-FBBA2C1EFA3D}">
          <p14:sldIdLst>
            <p14:sldId id="1434"/>
          </p14:sldIdLst>
        </p14:section>
        <p14:section name="coloured title pages" id="{DAA97E0E-F440-48AB-8864-E8C0E73A3721}">
          <p14:sldIdLst>
            <p14:sldId id="1454"/>
            <p14:sldId id="1453"/>
            <p14:sldId id="1456"/>
            <p14:sldId id="1455"/>
            <p14:sldId id="1458"/>
            <p14:sldId id="1457"/>
            <p14:sldId id="1459"/>
            <p14:sldId id="1460"/>
            <p14:sldId id="1436"/>
            <p14:sldId id="1461"/>
            <p14:sldId id="1462"/>
            <p14:sldId id="1464"/>
            <p14:sldId id="1466"/>
            <p14:sldId id="1467"/>
            <p14:sldId id="1465"/>
            <p14:sldId id="1441"/>
          </p14:sldIdLst>
        </p14:section>
        <p14:section name="alternative page backgrounds" id="{A2689AA8-7A8E-4984-948E-BE6090FD8C15}">
          <p14:sldIdLst>
            <p14:sldId id="1433"/>
            <p14:sldId id="1421"/>
            <p14:sldId id="1422"/>
          </p14:sldIdLst>
        </p14:section>
        <p14:section name="picture slides" id="{D0C15568-F326-4D2B-9E01-A22525E98857}">
          <p14:sldIdLst>
            <p14:sldId id="1440"/>
            <p14:sldId id="1449"/>
            <p14:sldId id="1437"/>
            <p14:sldId id="1438"/>
            <p14:sldId id="1443"/>
            <p14:sldId id="1442"/>
            <p14:sldId id="1445"/>
            <p14:sldId id="1439"/>
            <p14:sldId id="1446"/>
            <p14:sldId id="1447"/>
            <p14:sldId id="1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FC"/>
    <a:srgbClr val="FF0066"/>
    <a:srgbClr val="B3D8D8"/>
    <a:srgbClr val="D9EBEB"/>
    <a:srgbClr val="009999"/>
    <a:srgbClr val="000000"/>
    <a:srgbClr val="4EC1C4"/>
    <a:srgbClr val="3C8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97100-A8E3-A11D-04C0-318E493B9E8B}" v="110" dt="2026-07-06T11:26:10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 Parker" userId="S::hparker@ninemileride.wokingham.sch.uk::613a78f0-62f0-479f-b9e4-54148f168500" providerId="AD" clId="Web-{8A4C2D20-2A2D-9639-41A5-8379F56E3929}"/>
    <pc:docChg chg="delSld modSection">
      <pc:chgData name="Mrs H Parker" userId="S::hparker@ninemileride.wokingham.sch.uk::613a78f0-62f0-479f-b9e4-54148f168500" providerId="AD" clId="Web-{8A4C2D20-2A2D-9639-41A5-8379F56E3929}" dt="2026-06-30T10:35:54.760" v="5"/>
      <pc:docMkLst>
        <pc:docMk/>
      </pc:docMkLst>
    </pc:docChg>
  </pc:docChgLst>
  <pc:docChgLst>
    <pc:chgData name="Amy Guinn" userId="S::aguinn@ninemileride.wokingham.sch.uk::23b23290-b124-4991-8c76-1238a9ec72ca" providerId="AD" clId="Web-{6AA1E74C-2F01-CCE7-86A4-4003635A8AB6}"/>
    <pc:docChg chg="delSld modSld modSection">
      <pc:chgData name="Amy Guinn" userId="S::aguinn@ninemileride.wokingham.sch.uk::23b23290-b124-4991-8c76-1238a9ec72ca" providerId="AD" clId="Web-{6AA1E74C-2F01-CCE7-86A4-4003635A8AB6}" dt="2026-06-30T15:23:32.331" v="213"/>
      <pc:docMkLst>
        <pc:docMk/>
      </pc:docMkLst>
      <pc:sldChg chg="modSp">
        <pc:chgData name="Amy Guinn" userId="S::aguinn@ninemileride.wokingham.sch.uk::23b23290-b124-4991-8c76-1238a9ec72ca" providerId="AD" clId="Web-{6AA1E74C-2F01-CCE7-86A4-4003635A8AB6}" dt="2026-06-30T15:09:10.098" v="46" actId="20577"/>
        <pc:sldMkLst>
          <pc:docMk/>
          <pc:sldMk cId="1875408430" sldId="1436"/>
        </pc:sldMkLst>
        <pc:spChg chg="mod">
          <ac:chgData name="Amy Guinn" userId="S::aguinn@ninemileride.wokingham.sch.uk::23b23290-b124-4991-8c76-1238a9ec72ca" providerId="AD" clId="Web-{6AA1E74C-2F01-CCE7-86A4-4003635A8AB6}" dt="2026-06-30T15:09:02.175" v="45" actId="20577"/>
          <ac:spMkLst>
            <pc:docMk/>
            <pc:sldMk cId="1875408430" sldId="1436"/>
            <ac:spMk id="2" creationId="{379C985E-32B9-4207-86BD-D89CE2ED5C94}"/>
          </ac:spMkLst>
        </pc:spChg>
        <pc:spChg chg="mod">
          <ac:chgData name="Amy Guinn" userId="S::aguinn@ninemileride.wokingham.sch.uk::23b23290-b124-4991-8c76-1238a9ec72ca" providerId="AD" clId="Web-{6AA1E74C-2F01-CCE7-86A4-4003635A8AB6}" dt="2026-06-30T15:09:10.098" v="46" actId="20577"/>
          <ac:spMkLst>
            <pc:docMk/>
            <pc:sldMk cId="1875408430" sldId="1436"/>
            <ac:spMk id="3" creationId="{E2587EC0-E984-DD51-A280-BFF7BA9D9922}"/>
          </ac:spMkLst>
        </pc:spChg>
      </pc:sldChg>
      <pc:sldChg chg="modSp">
        <pc:chgData name="Amy Guinn" userId="S::aguinn@ninemileride.wokingham.sch.uk::23b23290-b124-4991-8c76-1238a9ec72ca" providerId="AD" clId="Web-{6AA1E74C-2F01-CCE7-86A4-4003635A8AB6}" dt="2026-06-30T15:06:24.805" v="28"/>
        <pc:sldMkLst>
          <pc:docMk/>
          <pc:sldMk cId="3518932273" sldId="1453"/>
        </pc:sldMkLst>
        <pc:graphicFrameChg chg="mod modGraphic">
          <ac:chgData name="Amy Guinn" userId="S::aguinn@ninemileride.wokingham.sch.uk::23b23290-b124-4991-8c76-1238a9ec72ca" providerId="AD" clId="Web-{6AA1E74C-2F01-CCE7-86A4-4003635A8AB6}" dt="2026-06-30T15:06:24.805" v="28"/>
          <ac:graphicFrameMkLst>
            <pc:docMk/>
            <pc:sldMk cId="3518932273" sldId="1453"/>
            <ac:graphicFrameMk id="3" creationId="{DD7A5CD7-C66D-87FC-9B10-66AAFD1821BE}"/>
          </ac:graphicFrameMkLst>
        </pc:graphicFrameChg>
      </pc:sldChg>
      <pc:sldChg chg="delSp modSp">
        <pc:chgData name="Amy Guinn" userId="S::aguinn@ninemileride.wokingham.sch.uk::23b23290-b124-4991-8c76-1238a9ec72ca" providerId="AD" clId="Web-{6AA1E74C-2F01-CCE7-86A4-4003635A8AB6}" dt="2026-06-30T15:06:53.588" v="44"/>
        <pc:sldMkLst>
          <pc:docMk/>
          <pc:sldMk cId="561417383" sldId="1454"/>
        </pc:sldMkLst>
        <pc:spChg chg="mod">
          <ac:chgData name="Amy Guinn" userId="S::aguinn@ninemileride.wokingham.sch.uk::23b23290-b124-4991-8c76-1238a9ec72ca" providerId="AD" clId="Web-{6AA1E74C-2F01-CCE7-86A4-4003635A8AB6}" dt="2026-06-30T15:04:45.954" v="0" actId="20577"/>
          <ac:spMkLst>
            <pc:docMk/>
            <pc:sldMk cId="561417383" sldId="1454"/>
            <ac:spMk id="6" creationId="{64EF489F-F7FF-918B-5088-F4C1F4AB6C84}"/>
          </ac:spMkLst>
        </pc:spChg>
        <pc:spChg chg="mod">
          <ac:chgData name="Amy Guinn" userId="S::aguinn@ninemileride.wokingham.sch.uk::23b23290-b124-4991-8c76-1238a9ec72ca" providerId="AD" clId="Web-{6AA1E74C-2F01-CCE7-86A4-4003635A8AB6}" dt="2026-06-30T15:06:09.898" v="18" actId="20577"/>
          <ac:spMkLst>
            <pc:docMk/>
            <pc:sldMk cId="561417383" sldId="1454"/>
            <ac:spMk id="11" creationId="{FC14E6D2-EDDF-88FC-1CC6-2FD9BDE28B1A}"/>
          </ac:spMkLst>
        </pc:spChg>
      </pc:sldChg>
      <pc:sldChg chg="delSp modSp">
        <pc:chgData name="Amy Guinn" userId="S::aguinn@ninemileride.wokingham.sch.uk::23b23290-b124-4991-8c76-1238a9ec72ca" providerId="AD" clId="Web-{6AA1E74C-2F01-CCE7-86A4-4003635A8AB6}" dt="2026-06-30T15:06:49.463" v="42"/>
        <pc:sldMkLst>
          <pc:docMk/>
          <pc:sldMk cId="3881288331" sldId="1455"/>
        </pc:sldMkLst>
      </pc:sldChg>
      <pc:sldChg chg="modSp">
        <pc:chgData name="Amy Guinn" userId="S::aguinn@ninemileride.wokingham.sch.uk::23b23290-b124-4991-8c76-1238a9ec72ca" providerId="AD" clId="Web-{6AA1E74C-2F01-CCE7-86A4-4003635A8AB6}" dt="2026-06-30T15:06:33.931" v="38"/>
        <pc:sldMkLst>
          <pc:docMk/>
          <pc:sldMk cId="3655864010" sldId="1456"/>
        </pc:sldMkLst>
        <pc:graphicFrameChg chg="mod modGraphic">
          <ac:chgData name="Amy Guinn" userId="S::aguinn@ninemileride.wokingham.sch.uk::23b23290-b124-4991-8c76-1238a9ec72ca" providerId="AD" clId="Web-{6AA1E74C-2F01-CCE7-86A4-4003635A8AB6}" dt="2026-06-30T15:06:33.931" v="38"/>
          <ac:graphicFrameMkLst>
            <pc:docMk/>
            <pc:sldMk cId="3655864010" sldId="1456"/>
            <ac:graphicFrameMk id="16" creationId="{61662DD1-3D5A-39FB-EE5C-648B275B2F6E}"/>
          </ac:graphicFrameMkLst>
        </pc:graphicFrameChg>
      </pc:sldChg>
      <pc:sldChg chg="delSp modSp">
        <pc:chgData name="Amy Guinn" userId="S::aguinn@ninemileride.wokingham.sch.uk::23b23290-b124-4991-8c76-1238a9ec72ca" providerId="AD" clId="Web-{6AA1E74C-2F01-CCE7-86A4-4003635A8AB6}" dt="2026-06-30T15:14:55.013" v="204" actId="20577"/>
        <pc:sldMkLst>
          <pc:docMk/>
          <pc:sldMk cId="1928105615" sldId="1465"/>
        </pc:sldMkLst>
        <pc:spChg chg="mod">
          <ac:chgData name="Amy Guinn" userId="S::aguinn@ninemileride.wokingham.sch.uk::23b23290-b124-4991-8c76-1238a9ec72ca" providerId="AD" clId="Web-{6AA1E74C-2F01-CCE7-86A4-4003635A8AB6}" dt="2026-06-30T15:14:55.013" v="204" actId="20577"/>
          <ac:spMkLst>
            <pc:docMk/>
            <pc:sldMk cId="1928105615" sldId="1465"/>
            <ac:spMk id="3" creationId="{0B850CD0-871F-C8BF-7439-AA049DCDE590}"/>
          </ac:spMkLst>
        </pc:spChg>
      </pc:sldChg>
      <pc:sldChg chg="modSp">
        <pc:chgData name="Amy Guinn" userId="S::aguinn@ninemileride.wokingham.sch.uk::23b23290-b124-4991-8c76-1238a9ec72ca" providerId="AD" clId="Web-{6AA1E74C-2F01-CCE7-86A4-4003635A8AB6}" dt="2026-06-30T15:12:50.129" v="170" actId="20577"/>
        <pc:sldMkLst>
          <pc:docMk/>
          <pc:sldMk cId="362667590" sldId="1466"/>
        </pc:sldMkLst>
        <pc:spChg chg="mod">
          <ac:chgData name="Amy Guinn" userId="S::aguinn@ninemileride.wokingham.sch.uk::23b23290-b124-4991-8c76-1238a9ec72ca" providerId="AD" clId="Web-{6AA1E74C-2F01-CCE7-86A4-4003635A8AB6}" dt="2026-06-30T15:12:50.129" v="170" actId="20577"/>
          <ac:spMkLst>
            <pc:docMk/>
            <pc:sldMk cId="362667590" sldId="1466"/>
            <ac:spMk id="2" creationId="{C9918C42-AE2F-38DC-4523-0BF7064FF407}"/>
          </ac:spMkLst>
        </pc:spChg>
      </pc:sldChg>
      <pc:sldChg chg="modSp">
        <pc:chgData name="Amy Guinn" userId="S::aguinn@ninemileride.wokingham.sch.uk::23b23290-b124-4991-8c76-1238a9ec72ca" providerId="AD" clId="Web-{6AA1E74C-2F01-CCE7-86A4-4003635A8AB6}" dt="2026-06-30T15:14:32.917" v="195" actId="20577"/>
        <pc:sldMkLst>
          <pc:docMk/>
          <pc:sldMk cId="4259332314" sldId="1467"/>
        </pc:sldMkLst>
        <pc:spChg chg="mod">
          <ac:chgData name="Amy Guinn" userId="S::aguinn@ninemileride.wokingham.sch.uk::23b23290-b124-4991-8c76-1238a9ec72ca" providerId="AD" clId="Web-{6AA1E74C-2F01-CCE7-86A4-4003635A8AB6}" dt="2026-06-30T15:14:32.917" v="195" actId="20577"/>
          <ac:spMkLst>
            <pc:docMk/>
            <pc:sldMk cId="4259332314" sldId="1467"/>
            <ac:spMk id="3" creationId="{DF5A95A1-51E9-2F66-FF61-BEE22A33B484}"/>
          </ac:spMkLst>
        </pc:spChg>
      </pc:sldChg>
    </pc:docChg>
  </pc:docChgLst>
  <pc:docChgLst>
    <pc:chgData name="Rubie Barnby" userId="S::rbarnby@ninemileride.wokingham.sch.uk::b735ec8d-ca42-4c60-98d6-d6ea6a0ec40a" providerId="AD" clId="Web-{BD1607A9-1BF3-5F53-1AB3-E49EC0B90AFF}"/>
    <pc:docChg chg="modSld">
      <pc:chgData name="Rubie Barnby" userId="S::rbarnby@ninemileride.wokingham.sch.uk::b735ec8d-ca42-4c60-98d6-d6ea6a0ec40a" providerId="AD" clId="Web-{BD1607A9-1BF3-5F53-1AB3-E49EC0B90AFF}" dt="2026-06-24T10:36:55.977" v="8" actId="20577"/>
      <pc:docMkLst>
        <pc:docMk/>
      </pc:docMkLst>
      <pc:sldChg chg="modSp">
        <pc:chgData name="Rubie Barnby" userId="S::rbarnby@ninemileride.wokingham.sch.uk::b735ec8d-ca42-4c60-98d6-d6ea6a0ec40a" providerId="AD" clId="Web-{BD1607A9-1BF3-5F53-1AB3-E49EC0B90AFF}" dt="2026-06-24T10:36:55.977" v="8" actId="20577"/>
        <pc:sldMkLst>
          <pc:docMk/>
          <pc:sldMk cId="4259332314" sldId="1467"/>
        </pc:sldMkLst>
        <pc:spChg chg="mod">
          <ac:chgData name="Rubie Barnby" userId="S::rbarnby@ninemileride.wokingham.sch.uk::b735ec8d-ca42-4c60-98d6-d6ea6a0ec40a" providerId="AD" clId="Web-{BD1607A9-1BF3-5F53-1AB3-E49EC0B90AFF}" dt="2026-06-24T10:36:55.977" v="8" actId="20577"/>
          <ac:spMkLst>
            <pc:docMk/>
            <pc:sldMk cId="4259332314" sldId="1467"/>
            <ac:spMk id="3" creationId="{DF5A95A1-51E9-2F66-FF61-BEE22A33B484}"/>
          </ac:spMkLst>
        </pc:spChg>
      </pc:sldChg>
    </pc:docChg>
  </pc:docChgLst>
  <pc:docChgLst>
    <pc:chgData name="Rubie Barnby" userId="S::rbarnby@ninemileride.wokingham.sch.uk::b735ec8d-ca42-4c60-98d6-d6ea6a0ec40a" providerId="AD" clId="Web-{DB697100-A8E3-A11D-04C0-318E493B9E8B}"/>
    <pc:docChg chg="delSld modSld modSection">
      <pc:chgData name="Rubie Barnby" userId="S::rbarnby@ninemileride.wokingham.sch.uk::b735ec8d-ca42-4c60-98d6-d6ea6a0ec40a" providerId="AD" clId="Web-{DB697100-A8E3-A11D-04C0-318E493B9E8B}" dt="2026-07-06T11:26:10.812" v="49"/>
      <pc:docMkLst>
        <pc:docMk/>
      </pc:docMkLst>
      <pc:sldChg chg="modSp">
        <pc:chgData name="Rubie Barnby" userId="S::rbarnby@ninemileride.wokingham.sch.uk::b735ec8d-ca42-4c60-98d6-d6ea6a0ec40a" providerId="AD" clId="Web-{DB697100-A8E3-A11D-04C0-318E493B9E8B}" dt="2026-07-06T11:26:06.124" v="48" actId="20577"/>
        <pc:sldMkLst>
          <pc:docMk/>
          <pc:sldMk cId="1875408430" sldId="1436"/>
        </pc:sldMkLst>
        <pc:spChg chg="mod">
          <ac:chgData name="Rubie Barnby" userId="S::rbarnby@ninemileride.wokingham.sch.uk::b735ec8d-ca42-4c60-98d6-d6ea6a0ec40a" providerId="AD" clId="Web-{DB697100-A8E3-A11D-04C0-318E493B9E8B}" dt="2026-07-06T11:26:06.124" v="48" actId="20577"/>
          <ac:spMkLst>
            <pc:docMk/>
            <pc:sldMk cId="1875408430" sldId="1436"/>
            <ac:spMk id="3" creationId="{E2587EC0-E984-DD51-A280-BFF7BA9D9922}"/>
          </ac:spMkLst>
        </pc:spChg>
      </pc:sldChg>
      <pc:sldChg chg="modSp">
        <pc:chgData name="Rubie Barnby" userId="S::rbarnby@ninemileride.wokingham.sch.uk::b735ec8d-ca42-4c60-98d6-d6ea6a0ec40a" providerId="AD" clId="Web-{DB697100-A8E3-A11D-04C0-318E493B9E8B}" dt="2026-07-06T11:25:34.810" v="1" actId="20577"/>
        <pc:sldMkLst>
          <pc:docMk/>
          <pc:sldMk cId="3881288331" sldId="1455"/>
        </pc:sldMkLst>
        <pc:spChg chg="mod">
          <ac:chgData name="Rubie Barnby" userId="S::rbarnby@ninemileride.wokingham.sch.uk::b735ec8d-ca42-4c60-98d6-d6ea6a0ec40a" providerId="AD" clId="Web-{DB697100-A8E3-A11D-04C0-318E493B9E8B}" dt="2026-07-06T11:25:34.810" v="1" actId="20577"/>
          <ac:spMkLst>
            <pc:docMk/>
            <pc:sldMk cId="3881288331" sldId="1455"/>
            <ac:spMk id="2" creationId="{120C5760-F526-1D20-27D6-D72BB30F8A0F}"/>
          </ac:spMkLst>
        </pc:spChg>
      </pc:sldChg>
      <pc:sldChg chg="del">
        <pc:chgData name="Rubie Barnby" userId="S::rbarnby@ninemileride.wokingham.sch.uk::b735ec8d-ca42-4c60-98d6-d6ea6a0ec40a" providerId="AD" clId="Web-{DB697100-A8E3-A11D-04C0-318E493B9E8B}" dt="2026-07-06T11:26:10.812" v="49"/>
        <pc:sldMkLst>
          <pc:docMk/>
          <pc:sldMk cId="2339224615" sldId="14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A2E14D33-DE77-4F9F-9A27-CD75A6367E63}" type="datetimeFigureOut">
              <a:rPr lang="en-GB" smtClean="0"/>
              <a:t>06/07/2026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328B97BE-74F4-45CE-B9F0-9DDD6E022F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39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3DAE5885-375F-4B7E-9A49-73B6F5F61D6D}" type="datetimeFigureOut">
              <a:rPr lang="en-GB" smtClean="0"/>
              <a:t>06/07/2026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A380D2EF-7537-4719-8C74-13C366A9C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35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C3A13-30AA-4B51-BDD0-A748157FC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2F391-DFC1-4155-B94E-70986214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1E0FB-BDD6-49E1-AECB-C92271EC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014EB-D616-4378-B73C-043D7E85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D0348-9FEB-4FC7-8514-16D4A0AF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387-A399-44C8-B7CB-F83B83FC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AA4D9-6F86-46C3-A2B1-B928C99E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DCBE-99F5-4D6E-BEA9-912BCA06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F28E1-62C4-4DFE-9B17-7720E73E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AD7E-B9A6-4B5F-8D36-F3139825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9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C1134-E5F5-4A11-A4B8-9B4C65A89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F7856-78A2-4055-BB9A-C691D92F9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9EA83-CD21-4F07-83E2-73F25539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41EC2-9B89-46C7-BF9A-057AEFE6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D162B-539F-4BA4-8445-38B9185C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78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3860-5AE8-4787-AAD0-B8C1D207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5D419-127C-475A-8A32-AD0416628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C5422-64E5-40B9-A94C-2EADCF5D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6F80B-BE36-4E9F-8CBB-2E20A53E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F9E06-42C9-4A08-885A-5227248E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38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A068-E757-4134-88A5-31559B98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5C05B-53DB-43BA-A275-6EC055D7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40355-2AB7-4225-B55A-53833EED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9C55A-56AB-4A3C-AB54-0092EDD2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A98E1-FAAA-4004-AD23-8FDA0C5F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74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3138-8628-4356-91E9-70A55F45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392E-43E2-4367-826D-BB6EDCBEA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7EB86-DE24-430B-AC5D-BB8D1AEC4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1BC47-D000-4A6A-B3BE-6C17889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B1E2-95E0-48B7-A2CE-31E581DE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F0715-24CE-447E-B482-58AF0253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0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B1DC-72BB-4149-9624-BD4D1CF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ED20-E19A-4615-B27D-6B47F02E4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9A4D7-348B-4D22-98EB-27032DB19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0FE8D-1AF8-4FD7-91FE-D6A1E8AE2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E7B3-9F40-447F-8858-2DE13B45D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4B657-9AB8-42DE-A563-A0302256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93AF0-CB8A-482C-8F3E-32183B20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69113-C185-4A3D-9633-CA36622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4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8383-01F4-4616-813F-7E1C77C3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F20EE-ADEF-4D17-92AB-895025D4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5AEFB-8B54-4B67-8A8B-6795F2EA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39376-116C-4520-860A-999E897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69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B6F50-7E86-437D-90C1-5C1C4208E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A8B1D-F438-4782-B851-1C4668ED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78D0C-9096-4C52-87AD-9D444828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9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8F3E-12D2-40C4-AE77-276D9647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60213-AD17-4200-B8FC-CA2808AE5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35C55-BABD-4EEA-9419-7FDE9EC36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4D34A-6372-47FE-9B37-F5954D01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5B86A-4BC0-4CE4-A48D-77C612C3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C7119-4A68-4C81-A29D-D2C8A146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9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3CF6-4583-4192-95F2-CE7C511C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7DBFE-257D-41F6-B950-ECFD55E8D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64934-E78C-4CC4-AADA-F7964110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B3EB5-DB26-4081-92C8-E08E5078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9CF5D-9015-4ED4-95A9-BC2301FB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13C46-E790-4FC5-83D5-E411DA5C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68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234E2-DDE6-4D1E-8FE5-DC846484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35ACF-EE12-4739-A40F-26F7868A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97DE0-823F-473F-B4A1-90F499AFB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54E8-E53E-A646-A023-0CD2D11E61C1}" type="datetimeFigureOut">
              <a:rPr lang="en-GB" smtClean="0"/>
              <a:pPr/>
              <a:t>06/07/2026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4D9B8-CB76-4F9E-815B-60E372B9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AD2D-B529-4361-A3AA-CA4CC9832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2D71-B740-4A41-9691-81637677038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36948" y="3429000"/>
            <a:ext cx="2978754" cy="1295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accent3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Meet the Teacher Year 6</a:t>
            </a:r>
          </a:p>
          <a:p>
            <a:pPr algn="l"/>
            <a:endParaRPr lang="en-US" sz="3600" b="1">
              <a:solidFill>
                <a:schemeClr val="accent3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GB" sz="3600" b="1">
              <a:solidFill>
                <a:schemeClr val="accent3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EA48CC-ADD3-43C0-A368-662BC1C2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0396" y="646003"/>
            <a:ext cx="1373051" cy="2054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E99C2-A4B5-4992-9D5A-117D51362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27" y="2884749"/>
            <a:ext cx="2139991" cy="3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8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-698" y="150347"/>
            <a:ext cx="303077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PE</a:t>
            </a:r>
            <a:r>
              <a:rPr lang="en-US" sz="36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 </a:t>
            </a:r>
            <a:endParaRPr lang="en-US" sz="3600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87EC0-E984-DD51-A280-BFF7BA9D9922}"/>
              </a:ext>
            </a:extLst>
          </p:cNvPr>
          <p:cNvSpPr txBox="1"/>
          <p:nvPr/>
        </p:nvSpPr>
        <p:spPr>
          <a:xfrm>
            <a:off x="-297454" y="1299991"/>
            <a:ext cx="3789800" cy="39333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945" lvl="1" indent="-28575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cs typeface="Arial"/>
              </a:rPr>
              <a:t>Please have PE kits in school from Monday to Friday. This allows for flexibility to change days as required.</a:t>
            </a:r>
            <a:endParaRPr lang="en-US" sz="2400" dirty="0">
              <a:latin typeface="Candara"/>
              <a:cs typeface="Arial"/>
            </a:endParaRPr>
          </a:p>
          <a:p>
            <a:pPr marL="575945" lvl="1" indent="-285750">
              <a:spcBef>
                <a:spcPct val="20000"/>
              </a:spcBef>
              <a:buFont typeface="Arial"/>
              <a:buChar char="•"/>
            </a:pPr>
            <a:endParaRPr lang="en-GB" sz="2400">
              <a:latin typeface="Candara"/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cs typeface="Arial"/>
              </a:rPr>
              <a:t>We will confirm with </a:t>
            </a:r>
            <a:r>
              <a:rPr lang="en-GB" sz="2400">
                <a:latin typeface="Candara"/>
                <a:cs typeface="Arial"/>
              </a:rPr>
              <a:t>you in September which days we will do PE on. </a:t>
            </a:r>
            <a:endParaRPr lang="en-GB" sz="2400">
              <a:solidFill>
                <a:srgbClr val="000000"/>
              </a:solidFill>
              <a:latin typeface="Candara"/>
              <a:ea typeface="Robo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40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175133" y="12637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Homework Expectations</a:t>
            </a:r>
            <a:endParaRPr lang="en-US" sz="3600" b="1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D0FBA-90D8-81FE-DBD7-ADAB961C1160}"/>
              </a:ext>
            </a:extLst>
          </p:cNvPr>
          <p:cNvSpPr txBox="1"/>
          <p:nvPr/>
        </p:nvSpPr>
        <p:spPr>
          <a:xfrm>
            <a:off x="78956" y="1088834"/>
            <a:ext cx="91513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latin typeface="Candara"/>
                <a:cs typeface="Segoe UI"/>
              </a:rPr>
              <a:t>​</a:t>
            </a:r>
            <a:r>
              <a:rPr lang="en-GB" sz="2000" b="1" dirty="0">
                <a:latin typeface="Candara"/>
                <a:cs typeface="Arial"/>
              </a:rPr>
              <a:t>Homework will be set on Fridays and completed by the following Friday. </a:t>
            </a:r>
            <a:endParaRPr lang="en-GB" sz="2000" dirty="0">
              <a:latin typeface="Candara"/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137816-9CF4-0D6F-1199-E637FF4381B8}"/>
              </a:ext>
            </a:extLst>
          </p:cNvPr>
          <p:cNvSpPr/>
          <p:nvPr/>
        </p:nvSpPr>
        <p:spPr>
          <a:xfrm>
            <a:off x="4147713" y="1872647"/>
            <a:ext cx="4914359" cy="2020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Candara"/>
                <a:cs typeface="Calibri Light"/>
              </a:rPr>
              <a:t>Maths</a:t>
            </a:r>
          </a:p>
          <a:p>
            <a:pPr algn="ctr"/>
            <a:r>
              <a:rPr lang="en-GB" sz="2400" b="1" i="1" err="1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Mymaths</a:t>
            </a:r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 = 1 activity practised 3 times. 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ndara"/>
              <a:ea typeface="Roboto"/>
              <a:cs typeface="Calibri Light"/>
            </a:endParaRPr>
          </a:p>
          <a:p>
            <a:pPr algn="ctr"/>
            <a:r>
              <a:rPr lang="en-GB" sz="2400" b="1" i="1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TTR</a:t>
            </a:r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 = practise 3 times for fluency. 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8AD14F-F9AA-7231-E638-821BD63FE706}"/>
              </a:ext>
            </a:extLst>
          </p:cNvPr>
          <p:cNvSpPr/>
          <p:nvPr/>
        </p:nvSpPr>
        <p:spPr>
          <a:xfrm>
            <a:off x="4147713" y="4140286"/>
            <a:ext cx="4914359" cy="24057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Candara"/>
                <a:cs typeface="Calibri Light"/>
              </a:rPr>
              <a:t>Spellings</a:t>
            </a:r>
          </a:p>
          <a:p>
            <a:pPr algn="ctr"/>
            <a:r>
              <a:rPr lang="en-GB" sz="2400" b="1" i="1" dirty="0" err="1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Spellingshed</a:t>
            </a:r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 = 1 activity practised 3 times. 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ndara"/>
              <a:ea typeface="Roboto"/>
              <a:cs typeface="Calibri Light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We will be testing every other week. 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58DEB5-189F-DDFA-911F-731005DCB8C0}"/>
              </a:ext>
            </a:extLst>
          </p:cNvPr>
          <p:cNvSpPr/>
          <p:nvPr/>
        </p:nvSpPr>
        <p:spPr>
          <a:xfrm>
            <a:off x="80652" y="1991997"/>
            <a:ext cx="3932023" cy="44255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Candara"/>
                <a:cs typeface="Calibri Light"/>
              </a:rPr>
              <a:t>Reading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Reading for 10 minutes, 5 times a week.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ndara"/>
              <a:ea typeface="Roboto"/>
              <a:cs typeface="Calibri Light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Record date, pages and book read in reading records each week. 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ndara"/>
              <a:ea typeface="Roboto"/>
              <a:cs typeface="Calibri Light"/>
            </a:endParaRPr>
          </a:p>
          <a:p>
            <a:pPr algn="ctr"/>
            <a:r>
              <a:rPr lang="en-GB" sz="2400" b="1" i="1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Candara"/>
                <a:ea typeface="Roboto"/>
                <a:cs typeface="Calibri Light"/>
              </a:rPr>
              <a:t> Quiz needs to be completed once a book has been read. </a:t>
            </a:r>
          </a:p>
        </p:txBody>
      </p:sp>
    </p:spTree>
    <p:extLst>
      <p:ext uri="{BB962C8B-B14F-4D97-AF65-F5344CB8AC3E}">
        <p14:creationId xmlns:p14="http://schemas.microsoft.com/office/powerpoint/2010/main" val="282563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74145" y="3456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Year 6 Expectations</a:t>
            </a:r>
            <a:endParaRPr lang="en-US" sz="36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87EC0-E984-DD51-A280-BFF7BA9D9922}"/>
              </a:ext>
            </a:extLst>
          </p:cNvPr>
          <p:cNvSpPr txBox="1"/>
          <p:nvPr/>
        </p:nvSpPr>
        <p:spPr>
          <a:xfrm>
            <a:off x="207486" y="1162280"/>
            <a:ext cx="885755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Taking responsibility for homework and packing bag ready for school each day. </a:t>
            </a:r>
            <a:r>
              <a:rPr lang="en-US" sz="2400" dirty="0">
                <a:latin typeface="Candara"/>
                <a:cs typeface="Arial"/>
              </a:rPr>
              <a:t>​</a:t>
            </a:r>
          </a:p>
          <a:p>
            <a:pPr marL="342900" indent="-342900">
              <a:buFont typeface=""/>
              <a:buChar char="•"/>
            </a:pPr>
            <a:endParaRPr lang="en-US" sz="2400" dirty="0">
              <a:latin typeface="Candara"/>
              <a:cs typeface="Arial"/>
            </a:endParaRPr>
          </a:p>
          <a:p>
            <a:pPr marL="342900" indent="-3429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Being organised by knowing their PE day, when to return their reading book, hand-in homework and complete quizzes. </a:t>
            </a:r>
          </a:p>
          <a:p>
            <a:pPr marL="342900" indent="-342900">
              <a:buFont typeface=""/>
              <a:buChar char="•"/>
            </a:pPr>
            <a:endParaRPr lang="en-GB" sz="2400" dirty="0">
              <a:latin typeface="Candara"/>
              <a:cs typeface="Arial"/>
            </a:endParaRPr>
          </a:p>
          <a:p>
            <a:pPr marL="342900" indent="-3429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Ensuring they have packed their lunchboxes, water bottles and snack boxes. </a:t>
            </a:r>
            <a:endParaRPr lang="en-GB" dirty="0"/>
          </a:p>
          <a:p>
            <a:pPr marL="342900" indent="-342900">
              <a:buFont typeface=""/>
              <a:buChar char="•"/>
            </a:pPr>
            <a:endParaRPr lang="en-GB" sz="2400" dirty="0">
              <a:latin typeface="Candara"/>
              <a:cs typeface="Arial"/>
            </a:endParaRPr>
          </a:p>
          <a:p>
            <a:pPr marL="342900" indent="-3429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Being more independent by walking home on their own once permission has been given via useful forms to the office. </a:t>
            </a:r>
          </a:p>
        </p:txBody>
      </p:sp>
    </p:spTree>
    <p:extLst>
      <p:ext uri="{BB962C8B-B14F-4D97-AF65-F5344CB8AC3E}">
        <p14:creationId xmlns:p14="http://schemas.microsoft.com/office/powerpoint/2010/main" val="21023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1385591" y="95264"/>
            <a:ext cx="6381733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Equipment Required in Year 6</a:t>
            </a:r>
            <a:endParaRPr lang="en-US" sz="36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813E242-E353-A987-4ECC-F9D678A7A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79" y="1283580"/>
            <a:ext cx="8924925" cy="2381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C9447-A9AC-5CC9-5FCF-FA88365FE82A}"/>
              </a:ext>
            </a:extLst>
          </p:cNvPr>
          <p:cNvSpPr txBox="1"/>
          <p:nvPr/>
        </p:nvSpPr>
        <p:spPr>
          <a:xfrm>
            <a:off x="198304" y="3916496"/>
            <a:ext cx="88024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latin typeface="Candara"/>
                <a:cs typeface="Arial"/>
              </a:rPr>
              <a:t>Please ensure your child has a named water bottle in school each day - these can be refilled in the classrooms too. </a:t>
            </a:r>
            <a:endParaRPr lang="en-US" sz="2400" dirty="0">
              <a:latin typeface="Candar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35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918C42-AE2F-38DC-4523-0BF7064FF407}"/>
              </a:ext>
            </a:extLst>
          </p:cNvPr>
          <p:cNvSpPr>
            <a:spLocks noGrp="1"/>
          </p:cNvSpPr>
          <p:nvPr/>
        </p:nvSpPr>
        <p:spPr>
          <a:xfrm>
            <a:off x="477295" y="867334"/>
            <a:ext cx="8585500" cy="53230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18" charset="2"/>
              <a:buChar char="•"/>
            </a:pPr>
            <a:r>
              <a:rPr lang="en-GB">
                <a:solidFill>
                  <a:schemeClr val="tx1"/>
                </a:solidFill>
                <a:latin typeface="Candara"/>
              </a:rPr>
              <a:t>The KS2 SATs are planned by the government for 10th – 13th May 2027. </a:t>
            </a:r>
            <a:endParaRPr lang="en-US">
              <a:solidFill>
                <a:schemeClr val="tx1"/>
              </a:solidFill>
              <a:latin typeface="Candara"/>
            </a:endParaRPr>
          </a:p>
          <a:p>
            <a:pPr>
              <a:buFont typeface="Arial" pitchFamily="18" charset="2"/>
              <a:buChar char="•"/>
            </a:pP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>
              <a:buFont typeface="Arial" pitchFamily="18" charset="2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</a:rPr>
              <a:t>As ever we will prepare the children for them in school through regular assessments, lessons and interventions.</a:t>
            </a:r>
            <a:endParaRPr lang="en-US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Candara"/>
            </a:endParaRPr>
          </a:p>
          <a:p>
            <a:pPr>
              <a:buFont typeface="Arial" pitchFamily="18" charset="2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</a:rPr>
              <a:t>They reflect the journey of the children through the school. They are not something for the children to be concerned by – they do not affect secondary schools.</a:t>
            </a:r>
            <a:endParaRPr lang="en-GB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>
              <a:buFont typeface="Arial" pitchFamily="18" charset="2"/>
              <a:buChar char="•"/>
            </a:pPr>
            <a:endParaRPr lang="en-GB" dirty="0">
              <a:solidFill>
                <a:schemeClr val="tx1"/>
              </a:solidFill>
              <a:latin typeface="Candara"/>
            </a:endParaRPr>
          </a:p>
          <a:p>
            <a:pPr>
              <a:buFont typeface="Arial" pitchFamily="18" charset="2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</a:rPr>
              <a:t>The test papers follow a similar format to the </a:t>
            </a:r>
            <a:r>
              <a:rPr lang="en-GB" dirty="0" err="1">
                <a:solidFill>
                  <a:schemeClr val="tx1"/>
                </a:solidFill>
                <a:latin typeface="Candara"/>
              </a:rPr>
              <a:t>Pixl</a:t>
            </a:r>
            <a:r>
              <a:rPr lang="en-GB" dirty="0">
                <a:solidFill>
                  <a:schemeClr val="tx1"/>
                </a:solidFill>
                <a:latin typeface="Candara"/>
              </a:rPr>
              <a:t> assessments that we complete at the end of each term. If your child has a tutor, please don't use any past SATs papers until we have completed them in school.</a:t>
            </a: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>
              <a:buFont typeface="Arial" pitchFamily="18" charset="2"/>
              <a:buChar char="•"/>
            </a:pPr>
            <a:endParaRPr lang="en-US" dirty="0">
              <a:solidFill>
                <a:schemeClr val="tx1"/>
              </a:solidFill>
              <a:latin typeface="Candara"/>
            </a:endParaRPr>
          </a:p>
          <a:p>
            <a:pPr>
              <a:buFont typeface="Arial" pitchFamily="18" charset="2"/>
              <a:buChar char="•"/>
            </a:pPr>
            <a:r>
              <a:rPr lang="en-US" dirty="0">
                <a:solidFill>
                  <a:schemeClr val="tx1"/>
                </a:solidFill>
                <a:latin typeface="Candara"/>
              </a:rPr>
              <a:t>Year 6 is about much more than SATs!</a:t>
            </a:r>
            <a:endParaRPr lang="en-GB">
              <a:solidFill>
                <a:schemeClr val="tx1"/>
              </a:solidFill>
              <a:latin typeface="Candara"/>
              <a:ea typeface="Roboto"/>
              <a:cs typeface="Roboto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02A8F3-277D-CE70-919D-8E7A6F2D912E}"/>
              </a:ext>
            </a:extLst>
          </p:cNvPr>
          <p:cNvSpPr txBox="1">
            <a:spLocks/>
          </p:cNvSpPr>
          <p:nvPr/>
        </p:nvSpPr>
        <p:spPr>
          <a:xfrm>
            <a:off x="1385591" y="-170977"/>
            <a:ext cx="6381733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KS2 SATS</a:t>
            </a:r>
            <a:endParaRPr lang="en-US" sz="36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1293784" y="3456"/>
            <a:ext cx="6381733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Dates for your diary</a:t>
            </a:r>
            <a:endParaRPr lang="en-US" sz="36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F5A95A1-51E9-2F66-FF61-BEE22A33B484}"/>
              </a:ext>
            </a:extLst>
          </p:cNvPr>
          <p:cNvSpPr>
            <a:spLocks noGrp="1"/>
          </p:cNvSpPr>
          <p:nvPr/>
        </p:nvSpPr>
        <p:spPr>
          <a:xfrm>
            <a:off x="605826" y="1500804"/>
            <a:ext cx="7750054" cy="3707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Candara"/>
                <a:ea typeface="Roboto"/>
                <a:cs typeface="Roboto"/>
              </a:rPr>
              <a:t>14th – 18th September</a:t>
            </a:r>
            <a:r>
              <a:rPr lang="en-GB" dirty="0">
                <a:solidFill>
                  <a:schemeClr val="tx1"/>
                </a:solidFill>
                <a:latin typeface="Candara"/>
                <a:ea typeface="Roboto"/>
                <a:cs typeface="Roboto"/>
              </a:rPr>
              <a:t> = </a:t>
            </a:r>
            <a:r>
              <a:rPr lang="en-GB" dirty="0" err="1">
                <a:solidFill>
                  <a:schemeClr val="tx1"/>
                </a:solidFill>
                <a:latin typeface="Candara"/>
                <a:ea typeface="Roboto"/>
                <a:cs typeface="Roboto"/>
              </a:rPr>
              <a:t>Bikeability</a:t>
            </a: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Candara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Candara"/>
              </a:rPr>
              <a:t>12th – 16th October</a:t>
            </a:r>
            <a:r>
              <a:rPr lang="en-GB" dirty="0">
                <a:solidFill>
                  <a:schemeClr val="tx1"/>
                </a:solidFill>
                <a:latin typeface="Candara"/>
              </a:rPr>
              <a:t> = </a:t>
            </a:r>
            <a:r>
              <a:rPr lang="en-GB" dirty="0" err="1">
                <a:solidFill>
                  <a:schemeClr val="tx1"/>
                </a:solidFill>
                <a:latin typeface="Candara"/>
              </a:rPr>
              <a:t>Osmington</a:t>
            </a:r>
            <a:r>
              <a:rPr lang="en-GB" dirty="0">
                <a:solidFill>
                  <a:schemeClr val="tx1"/>
                </a:solidFill>
                <a:latin typeface="Candara"/>
              </a:rPr>
              <a:t> Bay</a:t>
            </a: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Candara"/>
            </a:endParaRPr>
          </a:p>
          <a:p>
            <a:pPr marL="0" indent="0">
              <a:buNone/>
            </a:pPr>
            <a:r>
              <a:rPr lang="en-GB" b="1">
                <a:solidFill>
                  <a:schemeClr val="tx1"/>
                </a:solidFill>
                <a:latin typeface="Candara"/>
              </a:rPr>
              <a:t>10th – 14th May</a:t>
            </a:r>
            <a:r>
              <a:rPr lang="en-GB" dirty="0">
                <a:solidFill>
                  <a:schemeClr val="tx1"/>
                </a:solidFill>
                <a:latin typeface="Candara"/>
              </a:rPr>
              <a:t> = SATs week</a:t>
            </a:r>
            <a:endParaRPr lang="en-GB" dirty="0">
              <a:solidFill>
                <a:schemeClr val="tx1"/>
              </a:solidFill>
              <a:latin typeface="Candara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5933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1192796" y="-170977"/>
            <a:ext cx="6381733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Mobile Phone Policy</a:t>
            </a:r>
            <a:endParaRPr lang="en-US" sz="36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30976" y="147793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43487" y="6473727"/>
            <a:ext cx="1513153" cy="254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50CD0-871F-C8BF-7439-AA049DCDE590}"/>
              </a:ext>
            </a:extLst>
          </p:cNvPr>
          <p:cNvSpPr txBox="1"/>
          <p:nvPr/>
        </p:nvSpPr>
        <p:spPr>
          <a:xfrm>
            <a:off x="317654" y="831774"/>
            <a:ext cx="8903464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2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2200">
                <a:latin typeface="Candara"/>
                <a:cs typeface="Arial"/>
              </a:rPr>
              <a:t>If your child wishes to bring a brick phone to school, the Mobile Phone </a:t>
            </a:r>
            <a:r>
              <a:rPr lang="en-GB" sz="2200" dirty="0">
                <a:latin typeface="Candara"/>
                <a:cs typeface="Arial"/>
              </a:rPr>
              <a:t>Permission letter and agreement must be completed and signed. </a:t>
            </a:r>
            <a:r>
              <a:rPr lang="en-US" sz="2200" dirty="0">
                <a:latin typeface="Candara"/>
                <a:cs typeface="Arial"/>
              </a:rPr>
              <a:t>​You can find this under the useful forms section of the website. </a:t>
            </a:r>
          </a:p>
          <a:p>
            <a:pPr marL="228600" indent="-228600">
              <a:buFont typeface=""/>
              <a:buChar char="•"/>
            </a:pPr>
            <a:endParaRPr lang="en-US" sz="22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2200" dirty="0">
                <a:latin typeface="Candara"/>
                <a:cs typeface="Arial"/>
              </a:rPr>
              <a:t>Phones must be switched off during the school day and remain in their bags. </a:t>
            </a:r>
            <a:endParaRPr lang="en-US" sz="2200">
              <a:latin typeface="Candara"/>
              <a:cs typeface="Arial"/>
            </a:endParaRPr>
          </a:p>
          <a:p>
            <a:endParaRPr lang="en-GB" sz="22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2200" dirty="0">
                <a:latin typeface="Candara"/>
                <a:cs typeface="Arial"/>
              </a:rPr>
              <a:t>Children are responsible for the security of their phones. </a:t>
            </a:r>
            <a:r>
              <a:rPr lang="en-US" sz="2200" dirty="0">
                <a:latin typeface="Candara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endParaRPr lang="en-GB" sz="22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2200" dirty="0">
                <a:latin typeface="Candara"/>
                <a:cs typeface="Arial"/>
              </a:rPr>
              <a:t>Regular online safety lessons take place in school. </a:t>
            </a:r>
          </a:p>
        </p:txBody>
      </p:sp>
    </p:spTree>
    <p:extLst>
      <p:ext uri="{BB962C8B-B14F-4D97-AF65-F5344CB8AC3E}">
        <p14:creationId xmlns:p14="http://schemas.microsoft.com/office/powerpoint/2010/main" val="192810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72FAF0-6B42-201D-B12B-95A0A8E1D735}"/>
              </a:ext>
            </a:extLst>
          </p:cNvPr>
          <p:cNvSpPr txBox="1">
            <a:spLocks/>
          </p:cNvSpPr>
          <p:nvPr/>
        </p:nvSpPr>
        <p:spPr>
          <a:xfrm>
            <a:off x="54386" y="1398927"/>
            <a:ext cx="3131757" cy="1115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Thank you for your time!</a:t>
            </a:r>
            <a:endParaRPr lang="en-US" sz="3900" b="1" dirty="0">
              <a:solidFill>
                <a:srgbClr val="000000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53BC2-AE29-758A-6B56-D98F6A2BD180}"/>
              </a:ext>
            </a:extLst>
          </p:cNvPr>
          <p:cNvSpPr txBox="1"/>
          <p:nvPr/>
        </p:nvSpPr>
        <p:spPr>
          <a:xfrm>
            <a:off x="51413" y="3246304"/>
            <a:ext cx="33583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Candara"/>
              </a:rPr>
              <a:t>We can't wait to spend your final year at Nine Mile Ride School with you :)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2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64777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F7747-6C79-4EEB-B137-A0F51F94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F83F78-D901-4D14-A9B1-46A7B808B999}"/>
              </a:ext>
            </a:extLst>
          </p:cNvPr>
          <p:cNvSpPr/>
          <p:nvPr/>
        </p:nvSpPr>
        <p:spPr>
          <a:xfrm>
            <a:off x="4358869" y="1395250"/>
            <a:ext cx="4464504" cy="4067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GB" sz="20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Highlight Title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</a:rPr>
              <a:t>Bullet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62C530-A2FD-47D4-80D9-2B907138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F177031-68D5-4AE4-89B8-8A624C858323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881819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A5BE7-3287-4273-B85B-47BD68B1D536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379599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473E5-13F9-4958-AF0C-4205CE7D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1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79784" y="66035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43487" y="6418643"/>
            <a:ext cx="1513153" cy="2548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E65684-A6C9-010E-C33E-2BA4F1F2E884}"/>
              </a:ext>
            </a:extLst>
          </p:cNvPr>
          <p:cNvSpPr txBox="1">
            <a:spLocks/>
          </p:cNvSpPr>
          <p:nvPr/>
        </p:nvSpPr>
        <p:spPr>
          <a:xfrm>
            <a:off x="3322723" y="-97532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Who is who?</a:t>
            </a:r>
            <a:endParaRPr lang="en-GB" sz="3600" b="1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DFF555-79BB-682A-B95E-32E26051F20A}"/>
              </a:ext>
            </a:extLst>
          </p:cNvPr>
          <p:cNvSpPr/>
          <p:nvPr/>
        </p:nvSpPr>
        <p:spPr>
          <a:xfrm>
            <a:off x="4808727" y="862769"/>
            <a:ext cx="3601515" cy="22405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3200" b="1" u="sng">
                <a:solidFill>
                  <a:schemeClr val="tx1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Hawthorn Class</a:t>
            </a:r>
            <a:endParaRPr lang="en-GB" sz="3200" b="1" u="sng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</a:rPr>
              <a:t>Miss Barnby</a:t>
            </a:r>
            <a:endParaRPr lang="en-GB" sz="3200">
              <a:solidFill>
                <a:schemeClr val="tx1"/>
              </a:solidFill>
              <a:ea typeface="Roboto"/>
              <a:cs typeface="Roboto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EF489F-F7FF-918B-5088-F4C1F4AB6C84}"/>
              </a:ext>
            </a:extLst>
          </p:cNvPr>
          <p:cNvSpPr/>
          <p:nvPr/>
        </p:nvSpPr>
        <p:spPr>
          <a:xfrm>
            <a:off x="769204" y="871948"/>
            <a:ext cx="3610697" cy="2240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3200" b="1" u="sng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Lime Class</a:t>
            </a:r>
            <a:endParaRPr lang="en-GB" sz="3200" b="1" u="sng" dirty="0">
              <a:solidFill>
                <a:schemeClr val="tx1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ea typeface="Roboto"/>
                <a:cs typeface="Roboto"/>
              </a:rPr>
              <a:t>Miss Guinn</a:t>
            </a:r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14E6D2-EDDF-88FC-1CC6-2FD9BDE28B1A}"/>
              </a:ext>
            </a:extLst>
          </p:cNvPr>
          <p:cNvSpPr/>
          <p:nvPr/>
        </p:nvSpPr>
        <p:spPr>
          <a:xfrm>
            <a:off x="1982986" y="3247833"/>
            <a:ext cx="5456022" cy="2137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3200" b="1" u="sng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Year 6 Teaching Staff Support </a:t>
            </a:r>
            <a:endParaRPr lang="en-GB" sz="3200" b="1" u="sng" dirty="0">
              <a:solidFill>
                <a:schemeClr val="tx1"/>
              </a:solidFill>
              <a:latin typeface="Calibri Light"/>
              <a:ea typeface="Calibri Light"/>
              <a:cs typeface="Calibri Light" panose="020F030202020403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/>
                </a:solidFill>
                <a:ea typeface="Roboto"/>
                <a:cs typeface="Roboto"/>
              </a:rPr>
              <a:t>Mrs Fearon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/>
                </a:solidFill>
                <a:ea typeface="Roboto"/>
                <a:cs typeface="Roboto"/>
              </a:rPr>
              <a:t>Mrs Torr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tx1"/>
              </a:solidFill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6141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7C2E4-24F5-4C81-B4EE-E74E0A67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4239B-E917-4075-A229-103C8E0E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FE7AD0-394B-4A23-B0DE-5AB52399EC84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64777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68F83D-C7AD-4CC4-8B40-D0873F3B7EEE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5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97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0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01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4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1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30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4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0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74145" y="131986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l"/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Curriculum content in Year 6</a:t>
            </a:r>
            <a:endParaRPr lang="en-GB" sz="3600" b="1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7A5CD7-C66D-87FC-9B10-66AAFD182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85219"/>
              </p:ext>
            </p:extLst>
          </p:nvPr>
        </p:nvGraphicFramePr>
        <p:xfrm>
          <a:off x="468194" y="1574976"/>
          <a:ext cx="8197197" cy="18490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01219">
                  <a:extLst>
                    <a:ext uri="{9D8B030D-6E8A-4147-A177-3AD203B41FA5}">
                      <a16:colId xmlns:a16="http://schemas.microsoft.com/office/drawing/2014/main" val="2807610025"/>
                    </a:ext>
                  </a:extLst>
                </a:gridCol>
                <a:gridCol w="2601219">
                  <a:extLst>
                    <a:ext uri="{9D8B030D-6E8A-4147-A177-3AD203B41FA5}">
                      <a16:colId xmlns:a16="http://schemas.microsoft.com/office/drawing/2014/main" val="3652264514"/>
                    </a:ext>
                  </a:extLst>
                </a:gridCol>
                <a:gridCol w="2994759">
                  <a:extLst>
                    <a:ext uri="{9D8B030D-6E8A-4147-A177-3AD203B41FA5}">
                      <a16:colId xmlns:a16="http://schemas.microsoft.com/office/drawing/2014/main" val="158682001"/>
                    </a:ext>
                  </a:extLst>
                </a:gridCol>
              </a:tblGrid>
              <a:tr h="90840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Autumn 2026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Spring 2027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Summer 2027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91167"/>
                  </a:ext>
                </a:extLst>
              </a:tr>
              <a:tr h="90840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Vile Victorians</a:t>
                      </a: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Lost Civilisations</a:t>
                      </a: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To be or not to be</a:t>
                      </a: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03220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BEF9F436-74C1-11DF-1D33-F8E96F2C5B9C}"/>
              </a:ext>
            </a:extLst>
          </p:cNvPr>
          <p:cNvSpPr txBox="1">
            <a:spLocks/>
          </p:cNvSpPr>
          <p:nvPr/>
        </p:nvSpPr>
        <p:spPr>
          <a:xfrm>
            <a:off x="80416" y="11432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3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63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0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285302" y="-170978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Class Reading Texts </a:t>
            </a:r>
            <a:endParaRPr lang="en-US" sz="3600" b="1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8FE1C5-C6BA-99A5-3B15-9B4B02C826F4}"/>
              </a:ext>
            </a:extLst>
          </p:cNvPr>
          <p:cNvSpPr txBox="1"/>
          <p:nvPr/>
        </p:nvSpPr>
        <p:spPr>
          <a:xfrm>
            <a:off x="437003" y="4650954"/>
            <a:ext cx="8545417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latin typeface="Candara"/>
                <a:cs typeface="Arial"/>
              </a:rPr>
              <a:t>Try to encourage your child to read for pleasure. </a:t>
            </a:r>
            <a:endParaRPr lang="en-US">
              <a:latin typeface="Roboto"/>
              <a:ea typeface="Roboto"/>
              <a:cs typeface="Roboto"/>
            </a:endParaRPr>
          </a:p>
          <a:p>
            <a:r>
              <a:rPr lang="en-GB" sz="2400">
                <a:latin typeface="Candara"/>
                <a:cs typeface="Arial"/>
              </a:rPr>
              <a:t>You could take it in turns to read pages, expose them to a variety of fiction and non-fiction books. Additionally, you could show your child how we read for a purpose: signs, recipes and lists. </a:t>
            </a:r>
            <a:endParaRPr lang="en-US" sz="2400">
              <a:latin typeface="Candara"/>
              <a:cs typeface="Arial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662DD1-3D5A-39FB-EE5C-648B275B2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04518"/>
              </p:ext>
            </p:extLst>
          </p:nvPr>
        </p:nvGraphicFramePr>
        <p:xfrm>
          <a:off x="670170" y="868061"/>
          <a:ext cx="7803660" cy="36169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01220">
                  <a:extLst>
                    <a:ext uri="{9D8B030D-6E8A-4147-A177-3AD203B41FA5}">
                      <a16:colId xmlns:a16="http://schemas.microsoft.com/office/drawing/2014/main" val="2807610025"/>
                    </a:ext>
                  </a:extLst>
                </a:gridCol>
                <a:gridCol w="2601220">
                  <a:extLst>
                    <a:ext uri="{9D8B030D-6E8A-4147-A177-3AD203B41FA5}">
                      <a16:colId xmlns:a16="http://schemas.microsoft.com/office/drawing/2014/main" val="3652264514"/>
                    </a:ext>
                  </a:extLst>
                </a:gridCol>
                <a:gridCol w="2601220">
                  <a:extLst>
                    <a:ext uri="{9D8B030D-6E8A-4147-A177-3AD203B41FA5}">
                      <a16:colId xmlns:a16="http://schemas.microsoft.com/office/drawing/2014/main" val="158682001"/>
                    </a:ext>
                  </a:extLst>
                </a:gridCol>
              </a:tblGrid>
              <a:tr h="90840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Autumn 2026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Spring 2027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3200" b="1" i="0">
                          <a:solidFill>
                            <a:schemeClr val="tx1"/>
                          </a:solidFill>
                          <a:effectLst/>
                          <a:latin typeface="Candara"/>
                        </a:rPr>
                        <a:t>Summer 2027</a:t>
                      </a:r>
                      <a:endParaRPr lang="en-GB" sz="32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91167"/>
                  </a:ext>
                </a:extLst>
              </a:tr>
              <a:tr h="90840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Street Child </a:t>
                      </a:r>
                      <a:r>
                        <a:rPr lang="en-GB" sz="24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by Berlie Doherty</a:t>
                      </a:r>
                    </a:p>
                    <a:p>
                      <a:pPr lvl="0" algn="ctr">
                        <a:buNone/>
                      </a:pPr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lvl="0" algn="ctr">
                        <a:buNone/>
                      </a:pPr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lvl="0" algn="ctr">
                        <a:buNone/>
                      </a:pPr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lvl="0" algn="ctr">
                        <a:buNone/>
                      </a:pPr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  <a:p>
                      <a:pPr lvl="0" algn="ctr">
                        <a:buNone/>
                      </a:pPr>
                      <a:endParaRPr lang="en-GB" sz="2400" b="0" i="0">
                        <a:solidFill>
                          <a:srgbClr val="000000"/>
                        </a:solidFill>
                        <a:effectLst/>
                        <a:latin typeface="Candara"/>
                      </a:endParaRP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Holes 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4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by Louis Sachar</a:t>
                      </a: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28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Cloud Busting</a:t>
                      </a:r>
                    </a:p>
                    <a:p>
                      <a:pPr lvl="0" algn="ctr">
                        <a:buNone/>
                      </a:pPr>
                      <a:r>
                        <a:rPr lang="en-GB" sz="2400" b="0" i="0" dirty="0">
                          <a:solidFill>
                            <a:srgbClr val="000000"/>
                          </a:solidFill>
                          <a:effectLst/>
                          <a:latin typeface="Candara"/>
                        </a:rPr>
                        <a:t>by Malorie Blackman</a:t>
                      </a:r>
                    </a:p>
                  </a:txBody>
                  <a:tcPr marL="87249" marR="87249" marT="43625" marB="43625">
                    <a:lnL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032208"/>
                  </a:ext>
                </a:extLst>
              </a:tr>
            </a:tbl>
          </a:graphicData>
        </a:graphic>
      </p:graphicFrame>
      <p:pic>
        <p:nvPicPr>
          <p:cNvPr id="11" name="Picture 10" descr="A black lizard on a yellow background&#10;&#10;Description automatically generated">
            <a:extLst>
              <a:ext uri="{FF2B5EF4-FFF2-40B4-BE49-F238E27FC236}">
                <a16:creationId xmlns:a16="http://schemas.microsoft.com/office/drawing/2014/main" id="{3EC8F7DF-E737-57D1-D674-44CE6DED8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400" y="2617653"/>
            <a:ext cx="1190625" cy="1847850"/>
          </a:xfrm>
          <a:prstGeom prst="rect">
            <a:avLst/>
          </a:prstGeom>
        </p:spPr>
      </p:pic>
      <p:pic>
        <p:nvPicPr>
          <p:cNvPr id="6" name="Picture 5" descr="A book cover of a young child running on a street&#10;&#10;Description automatically generated">
            <a:extLst>
              <a:ext uri="{FF2B5EF4-FFF2-40B4-BE49-F238E27FC236}">
                <a16:creationId xmlns:a16="http://schemas.microsoft.com/office/drawing/2014/main" id="{1FFBFF06-5515-6211-F5DD-BFBDB616C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96" y="2649212"/>
            <a:ext cx="1158607" cy="1784160"/>
          </a:xfrm>
          <a:prstGeom prst="rect">
            <a:avLst/>
          </a:prstGeom>
        </p:spPr>
      </p:pic>
      <p:pic>
        <p:nvPicPr>
          <p:cNvPr id="2" name="Picture 1" descr="Cloud Busting - Wikipedia">
            <a:extLst>
              <a:ext uri="{FF2B5EF4-FFF2-40B4-BE49-F238E27FC236}">
                <a16:creationId xmlns:a16="http://schemas.microsoft.com/office/drawing/2014/main" id="{0C363FC6-6837-ED97-B5BC-7210DDCFF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794" y="3036697"/>
            <a:ext cx="861038" cy="13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285302" y="-180158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Reading Curriculum </a:t>
            </a:r>
            <a:endParaRPr lang="en-US" sz="3600" b="1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5760-F526-1D20-27D6-D72BB30F8A0F}"/>
              </a:ext>
            </a:extLst>
          </p:cNvPr>
          <p:cNvSpPr txBox="1"/>
          <p:nvPr/>
        </p:nvSpPr>
        <p:spPr>
          <a:xfrm>
            <a:off x="143220" y="657339"/>
            <a:ext cx="9004452" cy="3441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GB" sz="2400">
                <a:latin typeface="Candara"/>
                <a:cs typeface="Arial"/>
              </a:rPr>
              <a:t>Children will have a weekly library slot. </a:t>
            </a:r>
            <a:endParaRPr lang="en-US" sz="2400">
              <a:latin typeface="Candara"/>
              <a:cs typeface="Arial"/>
            </a:endParaRP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They will also have access to the class bookshelf</a:t>
            </a:r>
            <a:r>
              <a:rPr lang="en-US" sz="2400" dirty="0">
                <a:latin typeface="Candara"/>
                <a:cs typeface="Arial"/>
              </a:rPr>
              <a:t>​.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US" sz="2400" dirty="0">
                <a:latin typeface="Candara"/>
                <a:cs typeface="Arial"/>
              </a:rPr>
              <a:t>Every day after lunchtime in school the children will be silently reading for 10 minutes as part of DEAR time. </a:t>
            </a:r>
          </a:p>
          <a:p>
            <a:pPr marL="228600" indent="-228600">
              <a:lnSpc>
                <a:spcPct val="150000"/>
              </a:lnSpc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At Year 6, the focus is on the development of VIPERS skills. of reading comprehension skills (VIPERS).</a:t>
            </a:r>
            <a:r>
              <a:rPr lang="en-US" sz="2800" dirty="0">
                <a:latin typeface="Candara"/>
                <a:cs typeface="Arial"/>
              </a:rPr>
              <a:t> </a:t>
            </a:r>
            <a:endParaRPr lang="en-US" sz="2400" dirty="0">
              <a:latin typeface="Candara"/>
              <a:cs typeface="Arial"/>
            </a:endParaRPr>
          </a:p>
        </p:txBody>
      </p:sp>
      <p:pic>
        <p:nvPicPr>
          <p:cNvPr id="4" name="Picture 3" descr="A green snake with a book shelf and text&#10;&#10;Description automatically generated">
            <a:extLst>
              <a:ext uri="{FF2B5EF4-FFF2-40B4-BE49-F238E27FC236}">
                <a16:creationId xmlns:a16="http://schemas.microsoft.com/office/drawing/2014/main" id="{E1E2ACB4-CF64-37FD-DFA8-E1EFF9875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r="-515" b="44803"/>
          <a:stretch/>
        </p:blipFill>
        <p:spPr>
          <a:xfrm>
            <a:off x="6553059" y="3882641"/>
            <a:ext cx="2590305" cy="205926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97AC08-4B33-23F9-9CAC-DB8AB3B27695}"/>
              </a:ext>
            </a:extLst>
          </p:cNvPr>
          <p:cNvSpPr/>
          <p:nvPr/>
        </p:nvSpPr>
        <p:spPr>
          <a:xfrm>
            <a:off x="80655" y="3515997"/>
            <a:ext cx="6475080" cy="3222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3200" b="1" u="sng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Reading Records</a:t>
            </a:r>
            <a:endParaRPr lang="en-GB" sz="3200" b="1" u="sng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  <a:ea typeface="Roboto"/>
                <a:cs typeface="Roboto"/>
              </a:rPr>
              <a:t>Children are expected to read for 10 minutes 5 times a week.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  <a:ea typeface="Roboto"/>
                <a:cs typeface="Roboto"/>
              </a:rPr>
              <a:t>Children must record the number of pages and date in their reading records.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ndara"/>
                <a:ea typeface="Roboto"/>
                <a:cs typeface="Roboto"/>
              </a:rPr>
              <a:t>Please sign these reading records ready for Monday where they will be checked by the class teachers. </a:t>
            </a:r>
          </a:p>
        </p:txBody>
      </p:sp>
    </p:spTree>
    <p:extLst>
      <p:ext uri="{BB962C8B-B14F-4D97-AF65-F5344CB8AC3E}">
        <p14:creationId xmlns:p14="http://schemas.microsoft.com/office/powerpoint/2010/main" val="388128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74145" y="-79171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Accelerated Reader</a:t>
            </a:r>
            <a:endParaRPr lang="en-US" sz="3600" b="1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C0B41A4-AF95-47B7-C3F7-D67CD61BEED5}"/>
              </a:ext>
            </a:extLst>
          </p:cNvPr>
          <p:cNvSpPr txBox="1"/>
          <p:nvPr/>
        </p:nvSpPr>
        <p:spPr>
          <a:xfrm>
            <a:off x="45905" y="4471012"/>
            <a:ext cx="9061371" cy="226728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600">
                <a:solidFill>
                  <a:srgbClr val="FF0000"/>
                </a:solidFill>
                <a:ea typeface="+mn-lt"/>
                <a:cs typeface="+mn-lt"/>
              </a:rPr>
              <a:t>100% </a:t>
            </a:r>
            <a:r>
              <a:rPr lang="en-GB" sz="1600">
                <a:ea typeface="+mn-lt"/>
                <a:cs typeface="+mn-lt"/>
              </a:rPr>
              <a:t>This book was comfortable for you. Try a book 1 or 2 levels higher up within your ZPD range.</a:t>
            </a:r>
            <a:endParaRPr lang="en-US"/>
          </a:p>
          <a:p>
            <a:pPr>
              <a:lnSpc>
                <a:spcPct val="150000"/>
              </a:lnSpc>
            </a:pPr>
            <a:r>
              <a:rPr lang="en-GB" sz="1600">
                <a:solidFill>
                  <a:srgbClr val="FFC000"/>
                </a:solidFill>
                <a:ea typeface="+mn-lt"/>
                <a:cs typeface="+mn-lt"/>
              </a:rPr>
              <a:t>90%</a:t>
            </a:r>
            <a:r>
              <a:rPr lang="en-GB" sz="1600">
                <a:ea typeface="+mn-lt"/>
                <a:cs typeface="+mn-lt"/>
              </a:rPr>
              <a:t> This book was perfect for you. Try a book 1 level higher.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GB" sz="1600">
                <a:solidFill>
                  <a:srgbClr val="00B050"/>
                </a:solidFill>
                <a:ea typeface="+mn-lt"/>
                <a:cs typeface="+mn-lt"/>
              </a:rPr>
              <a:t>80% </a:t>
            </a:r>
            <a:r>
              <a:rPr lang="en-GB" sz="1600">
                <a:ea typeface="+mn-lt"/>
                <a:cs typeface="+mn-lt"/>
              </a:rPr>
              <a:t>This book was a little difficult for you. Try a book of the same level or 1 level lower.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GB" sz="16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70%</a:t>
            </a:r>
            <a:r>
              <a:rPr lang="en-GB" sz="1600">
                <a:ea typeface="+mn-lt"/>
                <a:cs typeface="+mn-lt"/>
              </a:rPr>
              <a:t> This book was challenging for you. Try a book 1 level lower.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GB" sz="1600">
                <a:solidFill>
                  <a:srgbClr val="7030A0"/>
                </a:solidFill>
                <a:ea typeface="+mn-lt"/>
                <a:cs typeface="+mn-lt"/>
              </a:rPr>
              <a:t>60% </a:t>
            </a:r>
            <a:r>
              <a:rPr lang="en-GB" sz="1600">
                <a:ea typeface="+mn-lt"/>
                <a:cs typeface="+mn-lt"/>
              </a:rPr>
              <a:t>This book was too challenging. Try a book 2 levels lower.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GB" sz="1600">
                <a:solidFill>
                  <a:srgbClr val="002060"/>
                </a:solidFill>
                <a:ea typeface="+mn-lt"/>
                <a:cs typeface="+mn-lt"/>
              </a:rPr>
              <a:t>Below 60% </a:t>
            </a:r>
            <a:r>
              <a:rPr lang="en-GB" sz="1600">
                <a:ea typeface="+mn-lt"/>
                <a:cs typeface="+mn-lt"/>
              </a:rPr>
              <a:t>You did not pass this quiz. Try a book towards the start of your ZPD level.</a:t>
            </a:r>
            <a:endParaRPr lang="en-US" sz="1600">
              <a:ea typeface="Roboto"/>
              <a:cs typeface="Roboto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E179EDB-1BF7-811F-9DFF-70F1D6F73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550" y="1033348"/>
            <a:ext cx="4598853" cy="34233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6D5115-3F9F-24DD-8A5C-F5AB6E2B17A6}"/>
              </a:ext>
            </a:extLst>
          </p:cNvPr>
          <p:cNvSpPr/>
          <p:nvPr/>
        </p:nvSpPr>
        <p:spPr>
          <a:xfrm>
            <a:off x="154098" y="1376889"/>
            <a:ext cx="4097275" cy="27362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GB" sz="2400">
                <a:solidFill>
                  <a:schemeClr val="tx1"/>
                </a:solidFill>
                <a:latin typeface="Candara"/>
                <a:cs typeface="Calibri Light"/>
              </a:rPr>
              <a:t>Children choose books from their ZPD numbers. </a:t>
            </a:r>
            <a:endParaRPr lang="en-US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algn="ctr"/>
            <a:endParaRPr lang="en-GB" sz="2400">
              <a:solidFill>
                <a:schemeClr val="tx1"/>
              </a:solidFill>
              <a:latin typeface="Candara"/>
              <a:cs typeface="Calibri Light"/>
            </a:endParaRPr>
          </a:p>
          <a:p>
            <a:pPr algn="ctr"/>
            <a:r>
              <a:rPr lang="en-GB" sz="2400">
                <a:solidFill>
                  <a:schemeClr val="tx1"/>
                </a:solidFill>
                <a:latin typeface="Candara"/>
                <a:cs typeface="Calibri Light"/>
              </a:rPr>
              <a:t>Once they have read the book-in school your child will take the AR Quiz.</a:t>
            </a:r>
            <a:endParaRPr lang="en-US">
              <a:solidFill>
                <a:schemeClr val="tx1"/>
              </a:solidFill>
              <a:ea typeface="Roboto"/>
              <a:cs typeface="Roboto"/>
            </a:endParaRPr>
          </a:p>
        </p:txBody>
      </p: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F98D1CCB-9051-D796-5FF5-353DE82864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48995" y="6029380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6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83326" y="-69990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Reading Curriculum Spine</a:t>
            </a:r>
            <a:endParaRPr lang="en-US" sz="3600" b="1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FE6BA0-0989-4568-6582-EFF650ADC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26163"/>
              </p:ext>
            </p:extLst>
          </p:nvPr>
        </p:nvGraphicFramePr>
        <p:xfrm>
          <a:off x="321325" y="973156"/>
          <a:ext cx="8511265" cy="46596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5895">
                  <a:extLst>
                    <a:ext uri="{9D8B030D-6E8A-4147-A177-3AD203B41FA5}">
                      <a16:colId xmlns:a16="http://schemas.microsoft.com/office/drawing/2014/main" val="1320888127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4034632725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1630981503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2616361681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1978117037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455637807"/>
                    </a:ext>
                  </a:extLst>
                </a:gridCol>
                <a:gridCol w="1215895">
                  <a:extLst>
                    <a:ext uri="{9D8B030D-6E8A-4147-A177-3AD203B41FA5}">
                      <a16:colId xmlns:a16="http://schemas.microsoft.com/office/drawing/2014/main" val="3321239835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l" fontAlgn="auto"/>
                      <a:endParaRPr lang="en-GB" sz="18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Autumn 1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Autumn 2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Spring 1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Spring 2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Summer 1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Summer 2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23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9969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Theme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CE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Vile Victorians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Lost Civilisations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Be Or Not To Be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3086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Recommended Reads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F3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Amari &amp; the Night Brothers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B B Alston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Phantom Tollbooth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Norton Juster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Tom’s Midnight Garden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Philippa Pearce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Nevermoor: the trials of Morrigan Crowe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Jessica Townsend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Malamander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Thomas Taylor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Skandar and the Unicorn Thief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A F Steadman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Artemis Fowl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Eoin Colfer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Skullduggery Pleasant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Derek Landy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Explorer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Katherine Rundell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Head Kid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David Baddiel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Funky Chickens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Benjamin Zephaniah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Kay’s Anatomy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Adam Kay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Onyeka and the Academy of the Sun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 Tola Okugwu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 you see me?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Libby Scott and Rebecca Westcott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Kite Rider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Geraldine McCaughrean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Lion, the Witch and the Wardrobe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CS Lewis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Boy with the Butterfly Mind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Victoria Williamson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Boy who made everyone laugh </a:t>
                      </a:r>
                      <a:r>
                        <a:rPr lang="en-GB" sz="1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Helen Rutter 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8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251423"/>
                  </a:ext>
                </a:extLst>
              </a:tr>
            </a:tbl>
          </a:graphicData>
        </a:graphic>
      </p:graphicFrame>
      <p:pic>
        <p:nvPicPr>
          <p:cNvPr id="6" name="Picture 5" descr="A book cover with a path and trees&#10;&#10;Description automatically generated">
            <a:extLst>
              <a:ext uri="{FF2B5EF4-FFF2-40B4-BE49-F238E27FC236}">
                <a16:creationId xmlns:a16="http://schemas.microsoft.com/office/drawing/2014/main" id="{88237B9E-F016-85B2-8777-3353E0A33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780" y="1989348"/>
            <a:ext cx="1200150" cy="1428750"/>
          </a:xfrm>
          <a:prstGeom prst="rect">
            <a:avLst/>
          </a:prstGeom>
        </p:spPr>
      </p:pic>
      <p:pic>
        <p:nvPicPr>
          <p:cNvPr id="11" name="Picture 10" descr="A blue cover with a pyramid with different symbols&#10;&#10;Description automatically generated">
            <a:extLst>
              <a:ext uri="{FF2B5EF4-FFF2-40B4-BE49-F238E27FC236}">
                <a16:creationId xmlns:a16="http://schemas.microsoft.com/office/drawing/2014/main" id="{D5DF4F85-FB9F-31E1-C335-6E31B4D6C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226" y="2702346"/>
            <a:ext cx="1200150" cy="1600200"/>
          </a:xfrm>
          <a:prstGeom prst="rect">
            <a:avLst/>
          </a:prstGeom>
        </p:spPr>
      </p:pic>
      <p:pic>
        <p:nvPicPr>
          <p:cNvPr id="14" name="Picture 13" descr="A book cover with a donkey&#10;&#10;Description automatically generated">
            <a:extLst>
              <a:ext uri="{FF2B5EF4-FFF2-40B4-BE49-F238E27FC236}">
                <a16:creationId xmlns:a16="http://schemas.microsoft.com/office/drawing/2014/main" id="{DF04A496-FFED-0951-5509-FEC7B1602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479" y="3645206"/>
            <a:ext cx="11334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37422" y="12636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err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Maths</a:t>
            </a:r>
            <a:r>
              <a:rPr lang="en-US" sz="3600" b="1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 Curriculum</a:t>
            </a:r>
            <a:endParaRPr lang="en-US" sz="3600" b="1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43487" y="6501270"/>
            <a:ext cx="1513153" cy="254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2D3F3-5294-28DD-9D0C-E5D8AABFFEE9}"/>
              </a:ext>
            </a:extLst>
          </p:cNvPr>
          <p:cNvSpPr txBox="1"/>
          <p:nvPr/>
        </p:nvSpPr>
        <p:spPr>
          <a:xfrm>
            <a:off x="280931" y="1272448"/>
            <a:ext cx="475377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Children are taught Maths in their class groups using a mastery approach. </a:t>
            </a:r>
            <a:r>
              <a:rPr lang="en-US" sz="2400" dirty="0">
                <a:latin typeface="Candara"/>
                <a:cs typeface="Arial"/>
              </a:rPr>
              <a:t>​</a:t>
            </a:r>
            <a:endParaRPr lang="en-US" dirty="0">
              <a:ea typeface="Roboto"/>
              <a:cs typeface="Roboto"/>
            </a:endParaRPr>
          </a:p>
          <a:p>
            <a:pPr marL="228600" indent="-228600">
              <a:buFont typeface=""/>
              <a:buChar char="•"/>
            </a:pPr>
            <a:endParaRPr lang="en-US" sz="24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400" dirty="0">
                <a:latin typeface="Candara"/>
                <a:cs typeface="Arial"/>
              </a:rPr>
              <a:t>We use a White Rose </a:t>
            </a:r>
            <a:r>
              <a:rPr lang="en-US" sz="2400" dirty="0" err="1">
                <a:latin typeface="Candara"/>
                <a:cs typeface="Arial"/>
              </a:rPr>
              <a:t>Maths</a:t>
            </a:r>
            <a:r>
              <a:rPr lang="en-US" sz="2400" dirty="0">
                <a:latin typeface="Candara"/>
                <a:cs typeface="Arial"/>
              </a:rPr>
              <a:t> scheme. </a:t>
            </a:r>
          </a:p>
          <a:p>
            <a:pPr marL="228600" indent="-228600">
              <a:buFont typeface=""/>
              <a:buChar char="•"/>
            </a:pPr>
            <a:endParaRPr lang="en-US" sz="2400" dirty="0">
              <a:latin typeface="Candara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GB" sz="2400" dirty="0">
                <a:latin typeface="Candara"/>
                <a:cs typeface="Arial"/>
              </a:rPr>
              <a:t>Children have daily mental maths sessions including times tables (up to 12 x) called Ninja Maths. </a:t>
            </a:r>
          </a:p>
        </p:txBody>
      </p:sp>
      <p:pic>
        <p:nvPicPr>
          <p:cNvPr id="4" name="Picture 3" descr="A poster with different colors&#10;&#10;Description automatically generated">
            <a:extLst>
              <a:ext uri="{FF2B5EF4-FFF2-40B4-BE49-F238E27FC236}">
                <a16:creationId xmlns:a16="http://schemas.microsoft.com/office/drawing/2014/main" id="{3FD903AF-7C45-94B1-5A17-E9752046E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904" y="862414"/>
            <a:ext cx="4121227" cy="55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5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2083326" y="-170978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Writing Curriculum</a:t>
            </a:r>
            <a:endParaRPr lang="en-US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2D3F3-5294-28DD-9D0C-E5D8AABFFEE9}"/>
              </a:ext>
            </a:extLst>
          </p:cNvPr>
          <p:cNvSpPr txBox="1"/>
          <p:nvPr/>
        </p:nvSpPr>
        <p:spPr>
          <a:xfrm>
            <a:off x="97316" y="721605"/>
            <a:ext cx="8967728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ndara"/>
                <a:cs typeface="Arial"/>
              </a:rPr>
              <a:t>Children will write both fiction and non-fiction texts throughout the year whilst carefully considering the audience and the purpose. </a:t>
            </a:r>
            <a:endParaRPr lang="en-US" sz="2400">
              <a:latin typeface="Candara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Candara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ndara"/>
                <a:cs typeface="Arial"/>
              </a:rPr>
              <a:t>We structure the writing lessons as follows: 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400" dirty="0">
                <a:latin typeface="Candara"/>
                <a:cs typeface="Arial"/>
              </a:rPr>
              <a:t>COLD TASK  (write independently). </a:t>
            </a:r>
            <a:endParaRPr lang="en-GB" sz="2400" dirty="0">
              <a:latin typeface="Candara"/>
              <a:ea typeface="Roboto"/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en-GB" sz="2400" dirty="0">
                <a:latin typeface="Candara"/>
                <a:ea typeface="Roboto"/>
                <a:cs typeface="Arial"/>
              </a:rPr>
              <a:t>Identify and explore features over a series of lessons. 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400" dirty="0">
                <a:latin typeface="Candara"/>
                <a:ea typeface="Roboto"/>
                <a:cs typeface="Arial"/>
              </a:rPr>
              <a:t>Hot Task (write independently with support from series of lessons). 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latin typeface="Candara"/>
              <a:ea typeface="Roboto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Candara"/>
                <a:cs typeface="Arial"/>
              </a:rPr>
              <a:t>In year 6, we use PIXL Writing indicators to mark and assess the children's independent writing. This forms the evidence for their end of year grade. </a:t>
            </a:r>
          </a:p>
        </p:txBody>
      </p:sp>
    </p:spTree>
    <p:extLst>
      <p:ext uri="{BB962C8B-B14F-4D97-AF65-F5344CB8AC3E}">
        <p14:creationId xmlns:p14="http://schemas.microsoft.com/office/powerpoint/2010/main" val="3382293773"/>
      </p:ext>
    </p:extLst>
  </p:cSld>
  <p:clrMapOvr>
    <a:masterClrMapping/>
  </p:clrMapOvr>
</p:sld>
</file>

<file path=ppt/theme/theme1.xml><?xml version="1.0" encoding="utf-8"?>
<a:theme xmlns:a="http://schemas.openxmlformats.org/drawingml/2006/main" name="NMR">
  <a:themeElements>
    <a:clrScheme name="NMR">
      <a:dk1>
        <a:sysClr val="windowText" lastClr="000000"/>
      </a:dk1>
      <a:lt1>
        <a:sysClr val="window" lastClr="FFFFFF"/>
      </a:lt1>
      <a:dk2>
        <a:srgbClr val="273A64"/>
      </a:dk2>
      <a:lt2>
        <a:srgbClr val="E7E6E6"/>
      </a:lt2>
      <a:accent1>
        <a:srgbClr val="273A64"/>
      </a:accent1>
      <a:accent2>
        <a:srgbClr val="70CAC7"/>
      </a:accent2>
      <a:accent3>
        <a:srgbClr val="E64E39"/>
      </a:accent3>
      <a:accent4>
        <a:srgbClr val="FFBE64"/>
      </a:accent4>
      <a:accent5>
        <a:srgbClr val="9C63CC"/>
      </a:accent5>
      <a:accent6>
        <a:srgbClr val="70AD47"/>
      </a:accent6>
      <a:hlink>
        <a:srgbClr val="70CAC7"/>
      </a:hlink>
      <a:folHlink>
        <a:srgbClr val="70CAC7"/>
      </a:folHlink>
    </a:clrScheme>
    <a:fontScheme name="NMR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993C93D5AC045BD7F71EA914D6A84" ma:contentTypeVersion="1" ma:contentTypeDescription="Create a new document." ma:contentTypeScope="" ma:versionID="14e20fa0d868eaae89e4059ae917c077">
  <xsd:schema xmlns:xsd="http://www.w3.org/2001/XMLSchema" xmlns:xs="http://www.w3.org/2001/XMLSchema" xmlns:p="http://schemas.microsoft.com/office/2006/metadata/properties" xmlns:ns2="71235797-cc8c-40e6-8ff7-01aeba99ba5b" targetNamespace="http://schemas.microsoft.com/office/2006/metadata/properties" ma:root="true" ma:fieldsID="29affd90feadc732eb6bde56486a50b2" ns2:_="">
    <xsd:import namespace="71235797-cc8c-40e6-8ff7-01aeba99ba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35797-cc8c-40e6-8ff7-01aeba99ba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0A3DC6-1BB6-4621-80BA-4E8445570C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8ABE67-E851-4749-92E4-5C732FF9F20C}"/>
</file>

<file path=customXml/itemProps3.xml><?xml version="1.0" encoding="utf-8"?>
<ds:datastoreItem xmlns:ds="http://schemas.openxmlformats.org/officeDocument/2006/customXml" ds:itemID="{77868A2C-2A0E-40BB-9B72-B0AEA7870D5C}">
  <ds:schemaRefs>
    <ds:schemaRef ds:uri="0b83b895-96e4-4792-8e4a-b7ff41622412"/>
    <ds:schemaRef ds:uri="5be53ed7-8824-4142-8112-3bdd63f1698f"/>
    <ds:schemaRef ds:uri="afc78f04-beac-40ca-adf7-70adde232b16"/>
    <ds:schemaRef ds:uri="cbe6a2ec-08f4-495e-a125-1fe2863b3d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NMR</Template>
  <Application>Microsoft Office PowerPoint</Application>
  <PresentationFormat>On-screen Show (4:3)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NMR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Ginny Rhodes</dc:creator>
  <cp:revision>395</cp:revision>
  <cp:lastPrinted>2022-11-11T11:22:02Z</cp:lastPrinted>
  <dcterms:created xsi:type="dcterms:W3CDTF">2017-05-09T13:51:32Z</dcterms:created>
  <dcterms:modified xsi:type="dcterms:W3CDTF">2026-07-06T11:26:15Z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0x010100A36993C93D5AC045BD7F71EA914D6A84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Order">
    <vt:lpwstr>64200.0000000000</vt:lpwstr>
  </property>
</Properties>
</file>